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76" r:id="rId2"/>
    <p:sldId id="281" r:id="rId3"/>
    <p:sldId id="257" r:id="rId4"/>
    <p:sldId id="258" r:id="rId5"/>
    <p:sldId id="259" r:id="rId6"/>
    <p:sldId id="282" r:id="rId7"/>
    <p:sldId id="260" r:id="rId8"/>
    <p:sldId id="261" r:id="rId9"/>
    <p:sldId id="283" r:id="rId10"/>
    <p:sldId id="262" r:id="rId11"/>
    <p:sldId id="284" r:id="rId12"/>
    <p:sldId id="278" r:id="rId13"/>
    <p:sldId id="279" r:id="rId14"/>
    <p:sldId id="285" r:id="rId15"/>
    <p:sldId id="263" r:id="rId16"/>
    <p:sldId id="264" r:id="rId17"/>
    <p:sldId id="286" r:id="rId18"/>
    <p:sldId id="265" r:id="rId19"/>
    <p:sldId id="287" r:id="rId20"/>
    <p:sldId id="266" r:id="rId21"/>
    <p:sldId id="288" r:id="rId22"/>
    <p:sldId id="289" r:id="rId23"/>
    <p:sldId id="267" r:id="rId24"/>
    <p:sldId id="280" r:id="rId25"/>
    <p:sldId id="290" r:id="rId26"/>
    <p:sldId id="277" r:id="rId27"/>
    <p:sldId id="291" r:id="rId28"/>
    <p:sldId id="268" r:id="rId29"/>
    <p:sldId id="292" r:id="rId30"/>
    <p:sldId id="269" r:id="rId31"/>
    <p:sldId id="293" r:id="rId32"/>
    <p:sldId id="270" r:id="rId33"/>
    <p:sldId id="271" r:id="rId34"/>
    <p:sldId id="298" r:id="rId35"/>
    <p:sldId id="272" r:id="rId36"/>
    <p:sldId id="294" r:id="rId37"/>
    <p:sldId id="273" r:id="rId38"/>
    <p:sldId id="295" r:id="rId39"/>
    <p:sldId id="274" r:id="rId40"/>
    <p:sldId id="296" r:id="rId41"/>
    <p:sldId id="275" r:id="rId42"/>
    <p:sldId id="297" r:id="rId4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57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8" y="4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1484DB-1C9C-4EFD-9EF1-0681D049BF49}" type="datetimeFigureOut">
              <a:rPr kumimoji="1" lang="ja-JP" altLang="en-US" smtClean="0"/>
              <a:t>2016/2/20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4593A3-0A3C-435B-B50F-58253D521728}" type="slidenum">
              <a:rPr kumimoji="1" lang="ja-JP" altLang="en-US" smtClean="0"/>
              <a:t>‹#›</a:t>
            </a:fld>
            <a:endParaRPr kumimoji="1" lang="ja-JP" altLang="en-US"/>
          </a:p>
        </p:txBody>
      </p:sp>
    </p:spTree>
    <p:extLst>
      <p:ext uri="{BB962C8B-B14F-4D97-AF65-F5344CB8AC3E}">
        <p14:creationId xmlns:p14="http://schemas.microsoft.com/office/powerpoint/2010/main" val="185496484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A4593A3-0A3C-435B-B50F-58253D521728}" type="slidenum">
              <a:rPr kumimoji="1" lang="ja-JP" altLang="en-US" smtClean="0"/>
              <a:t>30</a:t>
            </a:fld>
            <a:endParaRPr kumimoji="1" lang="ja-JP" altLang="en-US"/>
          </a:p>
        </p:txBody>
      </p:sp>
    </p:spTree>
    <p:extLst>
      <p:ext uri="{BB962C8B-B14F-4D97-AF65-F5344CB8AC3E}">
        <p14:creationId xmlns:p14="http://schemas.microsoft.com/office/powerpoint/2010/main" val="1147931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A4593A3-0A3C-435B-B50F-58253D521728}" type="slidenum">
              <a:rPr kumimoji="1" lang="ja-JP" altLang="en-US" smtClean="0"/>
              <a:t>31</a:t>
            </a:fld>
            <a:endParaRPr kumimoji="1" lang="ja-JP" altLang="en-US"/>
          </a:p>
        </p:txBody>
      </p:sp>
    </p:spTree>
    <p:extLst>
      <p:ext uri="{BB962C8B-B14F-4D97-AF65-F5344CB8AC3E}">
        <p14:creationId xmlns:p14="http://schemas.microsoft.com/office/powerpoint/2010/main" val="4168701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A4593A3-0A3C-435B-B50F-58253D521728}" type="slidenum">
              <a:rPr kumimoji="1" lang="ja-JP" altLang="en-US" smtClean="0"/>
              <a:t>35</a:t>
            </a:fld>
            <a:endParaRPr kumimoji="1" lang="ja-JP" altLang="en-US"/>
          </a:p>
        </p:txBody>
      </p:sp>
    </p:spTree>
    <p:extLst>
      <p:ext uri="{BB962C8B-B14F-4D97-AF65-F5344CB8AC3E}">
        <p14:creationId xmlns:p14="http://schemas.microsoft.com/office/powerpoint/2010/main" val="209750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A4593A3-0A3C-435B-B50F-58253D521728}" type="slidenum">
              <a:rPr kumimoji="1" lang="ja-JP" altLang="en-US" smtClean="0"/>
              <a:t>36</a:t>
            </a:fld>
            <a:endParaRPr kumimoji="1" lang="ja-JP" altLang="en-US"/>
          </a:p>
        </p:txBody>
      </p:sp>
    </p:spTree>
    <p:extLst>
      <p:ext uri="{BB962C8B-B14F-4D97-AF65-F5344CB8AC3E}">
        <p14:creationId xmlns:p14="http://schemas.microsoft.com/office/powerpoint/2010/main" val="1974478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1ED1EDC9-F5E9-4F7C-B5D9-45B5B448E13B}" type="datetimeFigureOut">
              <a:rPr kumimoji="1" lang="ja-JP" altLang="en-US" smtClean="0"/>
              <a:t>2016/2/20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74BC640-3FD4-4DA6-888E-68FFDB30A077}" type="slidenum">
              <a:rPr kumimoji="1" lang="ja-JP" altLang="en-US" smtClean="0"/>
              <a:t>‹#›</a:t>
            </a:fld>
            <a:endParaRPr kumimoji="1" lang="ja-JP" altLang="en-US"/>
          </a:p>
        </p:txBody>
      </p:sp>
    </p:spTree>
    <p:extLst>
      <p:ext uri="{BB962C8B-B14F-4D97-AF65-F5344CB8AC3E}">
        <p14:creationId xmlns:p14="http://schemas.microsoft.com/office/powerpoint/2010/main" val="4211223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ED1EDC9-F5E9-4F7C-B5D9-45B5B448E13B}" type="datetimeFigureOut">
              <a:rPr kumimoji="1" lang="ja-JP" altLang="en-US" smtClean="0"/>
              <a:t>2016/2/20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74BC640-3FD4-4DA6-888E-68FFDB30A077}" type="slidenum">
              <a:rPr kumimoji="1" lang="ja-JP" altLang="en-US" smtClean="0"/>
              <a:t>‹#›</a:t>
            </a:fld>
            <a:endParaRPr kumimoji="1" lang="ja-JP" altLang="en-US"/>
          </a:p>
        </p:txBody>
      </p:sp>
    </p:spTree>
    <p:extLst>
      <p:ext uri="{BB962C8B-B14F-4D97-AF65-F5344CB8AC3E}">
        <p14:creationId xmlns:p14="http://schemas.microsoft.com/office/powerpoint/2010/main" val="3222354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ED1EDC9-F5E9-4F7C-B5D9-45B5B448E13B}" type="datetimeFigureOut">
              <a:rPr kumimoji="1" lang="ja-JP" altLang="en-US" smtClean="0"/>
              <a:t>2016/2/20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74BC640-3FD4-4DA6-888E-68FFDB30A077}" type="slidenum">
              <a:rPr kumimoji="1" lang="ja-JP" altLang="en-US" smtClean="0"/>
              <a:t>‹#›</a:t>
            </a:fld>
            <a:endParaRPr kumimoji="1" lang="ja-JP" altLang="en-US"/>
          </a:p>
        </p:txBody>
      </p:sp>
    </p:spTree>
    <p:extLst>
      <p:ext uri="{BB962C8B-B14F-4D97-AF65-F5344CB8AC3E}">
        <p14:creationId xmlns:p14="http://schemas.microsoft.com/office/powerpoint/2010/main" val="1270202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ED1EDC9-F5E9-4F7C-B5D9-45B5B448E13B}" type="datetimeFigureOut">
              <a:rPr kumimoji="1" lang="ja-JP" altLang="en-US" smtClean="0"/>
              <a:t>2016/2/20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74BC640-3FD4-4DA6-888E-68FFDB30A077}" type="slidenum">
              <a:rPr kumimoji="1" lang="ja-JP" altLang="en-US" smtClean="0"/>
              <a:t>‹#›</a:t>
            </a:fld>
            <a:endParaRPr kumimoji="1" lang="ja-JP" altLang="en-US"/>
          </a:p>
        </p:txBody>
      </p:sp>
    </p:spTree>
    <p:extLst>
      <p:ext uri="{BB962C8B-B14F-4D97-AF65-F5344CB8AC3E}">
        <p14:creationId xmlns:p14="http://schemas.microsoft.com/office/powerpoint/2010/main" val="726311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1ED1EDC9-F5E9-4F7C-B5D9-45B5B448E13B}" type="datetimeFigureOut">
              <a:rPr kumimoji="1" lang="ja-JP" altLang="en-US" smtClean="0"/>
              <a:t>2016/2/20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74BC640-3FD4-4DA6-888E-68FFDB30A077}" type="slidenum">
              <a:rPr kumimoji="1" lang="ja-JP" altLang="en-US" smtClean="0"/>
              <a:t>‹#›</a:t>
            </a:fld>
            <a:endParaRPr kumimoji="1" lang="ja-JP" altLang="en-US"/>
          </a:p>
        </p:txBody>
      </p:sp>
    </p:spTree>
    <p:extLst>
      <p:ext uri="{BB962C8B-B14F-4D97-AF65-F5344CB8AC3E}">
        <p14:creationId xmlns:p14="http://schemas.microsoft.com/office/powerpoint/2010/main" val="529350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1ED1EDC9-F5E9-4F7C-B5D9-45B5B448E13B}" type="datetimeFigureOut">
              <a:rPr kumimoji="1" lang="ja-JP" altLang="en-US" smtClean="0"/>
              <a:t>2016/2/20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74BC640-3FD4-4DA6-888E-68FFDB30A077}" type="slidenum">
              <a:rPr kumimoji="1" lang="ja-JP" altLang="en-US" smtClean="0"/>
              <a:t>‹#›</a:t>
            </a:fld>
            <a:endParaRPr kumimoji="1" lang="ja-JP" altLang="en-US"/>
          </a:p>
        </p:txBody>
      </p:sp>
    </p:spTree>
    <p:extLst>
      <p:ext uri="{BB962C8B-B14F-4D97-AF65-F5344CB8AC3E}">
        <p14:creationId xmlns:p14="http://schemas.microsoft.com/office/powerpoint/2010/main" val="2637709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1ED1EDC9-F5E9-4F7C-B5D9-45B5B448E13B}" type="datetimeFigureOut">
              <a:rPr kumimoji="1" lang="ja-JP" altLang="en-US" smtClean="0"/>
              <a:t>2016/2/20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E74BC640-3FD4-4DA6-888E-68FFDB30A077}" type="slidenum">
              <a:rPr kumimoji="1" lang="ja-JP" altLang="en-US" smtClean="0"/>
              <a:t>‹#›</a:t>
            </a:fld>
            <a:endParaRPr kumimoji="1" lang="ja-JP" altLang="en-US"/>
          </a:p>
        </p:txBody>
      </p:sp>
    </p:spTree>
    <p:extLst>
      <p:ext uri="{BB962C8B-B14F-4D97-AF65-F5344CB8AC3E}">
        <p14:creationId xmlns:p14="http://schemas.microsoft.com/office/powerpoint/2010/main" val="1190370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1ED1EDC9-F5E9-4F7C-B5D9-45B5B448E13B}" type="datetimeFigureOut">
              <a:rPr kumimoji="1" lang="ja-JP" altLang="en-US" smtClean="0"/>
              <a:t>2016/2/20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E74BC640-3FD4-4DA6-888E-68FFDB30A077}" type="slidenum">
              <a:rPr kumimoji="1" lang="ja-JP" altLang="en-US" smtClean="0"/>
              <a:t>‹#›</a:t>
            </a:fld>
            <a:endParaRPr kumimoji="1" lang="ja-JP" altLang="en-US"/>
          </a:p>
        </p:txBody>
      </p:sp>
    </p:spTree>
    <p:extLst>
      <p:ext uri="{BB962C8B-B14F-4D97-AF65-F5344CB8AC3E}">
        <p14:creationId xmlns:p14="http://schemas.microsoft.com/office/powerpoint/2010/main" val="2757078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1ED1EDC9-F5E9-4F7C-B5D9-45B5B448E13B}" type="datetimeFigureOut">
              <a:rPr kumimoji="1" lang="ja-JP" altLang="en-US" smtClean="0"/>
              <a:t>2016/2/20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74BC640-3FD4-4DA6-888E-68FFDB30A077}" type="slidenum">
              <a:rPr kumimoji="1" lang="ja-JP" altLang="en-US" smtClean="0"/>
              <a:t>‹#›</a:t>
            </a:fld>
            <a:endParaRPr kumimoji="1" lang="ja-JP" altLang="en-US"/>
          </a:p>
        </p:txBody>
      </p:sp>
    </p:spTree>
    <p:extLst>
      <p:ext uri="{BB962C8B-B14F-4D97-AF65-F5344CB8AC3E}">
        <p14:creationId xmlns:p14="http://schemas.microsoft.com/office/powerpoint/2010/main" val="1548171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1ED1EDC9-F5E9-4F7C-B5D9-45B5B448E13B}" type="datetimeFigureOut">
              <a:rPr kumimoji="1" lang="ja-JP" altLang="en-US" smtClean="0"/>
              <a:t>2016/2/20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74BC640-3FD4-4DA6-888E-68FFDB30A077}" type="slidenum">
              <a:rPr kumimoji="1" lang="ja-JP" altLang="en-US" smtClean="0"/>
              <a:t>‹#›</a:t>
            </a:fld>
            <a:endParaRPr kumimoji="1" lang="ja-JP" altLang="en-US"/>
          </a:p>
        </p:txBody>
      </p:sp>
    </p:spTree>
    <p:extLst>
      <p:ext uri="{BB962C8B-B14F-4D97-AF65-F5344CB8AC3E}">
        <p14:creationId xmlns:p14="http://schemas.microsoft.com/office/powerpoint/2010/main" val="932659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1ED1EDC9-F5E9-4F7C-B5D9-45B5B448E13B}" type="datetimeFigureOut">
              <a:rPr kumimoji="1" lang="ja-JP" altLang="en-US" smtClean="0"/>
              <a:t>2016/2/20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74BC640-3FD4-4DA6-888E-68FFDB30A077}" type="slidenum">
              <a:rPr kumimoji="1" lang="ja-JP" altLang="en-US" smtClean="0"/>
              <a:t>‹#›</a:t>
            </a:fld>
            <a:endParaRPr kumimoji="1" lang="ja-JP" altLang="en-US"/>
          </a:p>
        </p:txBody>
      </p:sp>
    </p:spTree>
    <p:extLst>
      <p:ext uri="{BB962C8B-B14F-4D97-AF65-F5344CB8AC3E}">
        <p14:creationId xmlns:p14="http://schemas.microsoft.com/office/powerpoint/2010/main" val="2151526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D1EDC9-F5E9-4F7C-B5D9-45B5B448E13B}" type="datetimeFigureOut">
              <a:rPr kumimoji="1" lang="ja-JP" altLang="en-US" smtClean="0"/>
              <a:t>2016/2/20</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4BC640-3FD4-4DA6-888E-68FFDB30A077}" type="slidenum">
              <a:rPr kumimoji="1" lang="ja-JP" altLang="en-US" smtClean="0"/>
              <a:t>‹#›</a:t>
            </a:fld>
            <a:endParaRPr kumimoji="1" lang="ja-JP" altLang="en-US"/>
          </a:p>
        </p:txBody>
      </p:sp>
    </p:spTree>
    <p:extLst>
      <p:ext uri="{BB962C8B-B14F-4D97-AF65-F5344CB8AC3E}">
        <p14:creationId xmlns:p14="http://schemas.microsoft.com/office/powerpoint/2010/main" val="1547732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20.wdp"/><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21.wdp"/><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microsoft.com/office/2007/relationships/hdphoto" Target="../media/hdphoto20.wdp"/><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21.wdp"/><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2.wdp"/><Relationship Id="rId7" Type="http://schemas.microsoft.com/office/2007/relationships/hdphoto" Target="../media/hdphoto24.wdp"/><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1.png"/><Relationship Id="rId5" Type="http://schemas.microsoft.com/office/2007/relationships/hdphoto" Target="../media/hdphoto23.wdp"/><Relationship Id="rId10" Type="http://schemas.openxmlformats.org/officeDocument/2006/relationships/image" Target="../media/image33.png"/><Relationship Id="rId4" Type="http://schemas.openxmlformats.org/officeDocument/2006/relationships/image" Target="../media/image30.png"/><Relationship Id="rId9" Type="http://schemas.microsoft.com/office/2007/relationships/hdphoto" Target="../media/hdphoto25.wdp"/></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22.wdp"/><Relationship Id="rId7" Type="http://schemas.microsoft.com/office/2007/relationships/hdphoto" Target="../media/hdphoto24.wdp"/><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1.png"/><Relationship Id="rId5" Type="http://schemas.microsoft.com/office/2007/relationships/hdphoto" Target="../media/hdphoto23.wdp"/><Relationship Id="rId10" Type="http://schemas.openxmlformats.org/officeDocument/2006/relationships/image" Target="../media/image33.png"/><Relationship Id="rId4" Type="http://schemas.openxmlformats.org/officeDocument/2006/relationships/image" Target="../media/image30.png"/><Relationship Id="rId9" Type="http://schemas.microsoft.com/office/2007/relationships/hdphoto" Target="../media/hdphoto25.wdp"/></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07/relationships/hdphoto" Target="../media/hdphoto26.wdp"/><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50.png"/><Relationship Id="rId5" Type="http://schemas.microsoft.com/office/2007/relationships/hdphoto" Target="../media/hdphoto27.wdp"/><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07/relationships/hdphoto" Target="../media/hdphoto26.wdp"/><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50.png"/><Relationship Id="rId5" Type="http://schemas.microsoft.com/office/2007/relationships/hdphoto" Target="../media/hdphoto27.wdp"/><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png"/><Relationship Id="rId5" Type="http://schemas.microsoft.com/office/2007/relationships/hdphoto" Target="../media/hdphoto29.wdp"/><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png"/><Relationship Id="rId5" Type="http://schemas.microsoft.com/office/2007/relationships/hdphoto" Target="../media/hdphoto29.wdp"/><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3.wdp"/><Relationship Id="rId7" Type="http://schemas.microsoft.com/office/2007/relationships/hdphoto" Target="../media/hdphoto5.wdp"/><Relationship Id="rId12"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7.wdp"/><Relationship Id="rId5" Type="http://schemas.microsoft.com/office/2007/relationships/hdphoto" Target="../media/hdphoto4.wdp"/><Relationship Id="rId10" Type="http://schemas.openxmlformats.org/officeDocument/2006/relationships/image" Target="../media/image7.png"/><Relationship Id="rId4" Type="http://schemas.openxmlformats.org/officeDocument/2006/relationships/image" Target="../media/image4.png"/><Relationship Id="rId9" Type="http://schemas.microsoft.com/office/2007/relationships/hdphoto" Target="../media/hdphoto6.wdp"/></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hdphoto" Target="../media/hdphoto31.wdp"/><Relationship Id="rId7" Type="http://schemas.microsoft.com/office/2007/relationships/hdphoto" Target="../media/hdphoto33.wdp"/><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png"/><Relationship Id="rId5" Type="http://schemas.microsoft.com/office/2007/relationships/hdphoto" Target="../media/hdphoto32.wdp"/><Relationship Id="rId4" Type="http://schemas.openxmlformats.org/officeDocument/2006/relationships/image" Target="../media/image42.png"/><Relationship Id="rId9" Type="http://schemas.microsoft.com/office/2007/relationships/hdphoto" Target="../media/hdphoto23.wdp"/></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hdphoto" Target="../media/hdphoto31.wdp"/><Relationship Id="rId7" Type="http://schemas.microsoft.com/office/2007/relationships/hdphoto" Target="../media/hdphoto33.wdp"/><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png"/><Relationship Id="rId5" Type="http://schemas.microsoft.com/office/2007/relationships/hdphoto" Target="../media/hdphoto32.wdp"/><Relationship Id="rId4" Type="http://schemas.openxmlformats.org/officeDocument/2006/relationships/image" Target="../media/image42.png"/><Relationship Id="rId9" Type="http://schemas.microsoft.com/office/2007/relationships/hdphoto" Target="../media/hdphoto23.wdp"/></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microsoft.com/office/2007/relationships/hdphoto" Target="../media/hdphoto34.wdp"/><Relationship Id="rId7" Type="http://schemas.microsoft.com/office/2007/relationships/hdphoto" Target="../media/hdphoto36.wdp"/><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6.png"/><Relationship Id="rId11" Type="http://schemas.microsoft.com/office/2007/relationships/hdphoto" Target="../media/hdphoto38.wdp"/><Relationship Id="rId5" Type="http://schemas.microsoft.com/office/2007/relationships/hdphoto" Target="../media/hdphoto35.wdp"/><Relationship Id="rId10" Type="http://schemas.openxmlformats.org/officeDocument/2006/relationships/image" Target="../media/image48.png"/><Relationship Id="rId4" Type="http://schemas.openxmlformats.org/officeDocument/2006/relationships/image" Target="../media/image45.png"/><Relationship Id="rId9" Type="http://schemas.microsoft.com/office/2007/relationships/hdphoto" Target="../media/hdphoto37.wdp"/></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microsoft.com/office/2007/relationships/hdphoto" Target="../media/hdphoto34.wdp"/><Relationship Id="rId7" Type="http://schemas.microsoft.com/office/2007/relationships/hdphoto" Target="../media/hdphoto36.wdp"/><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6.png"/><Relationship Id="rId11" Type="http://schemas.microsoft.com/office/2007/relationships/hdphoto" Target="../media/hdphoto38.wdp"/><Relationship Id="rId5" Type="http://schemas.microsoft.com/office/2007/relationships/hdphoto" Target="../media/hdphoto35.wdp"/><Relationship Id="rId10" Type="http://schemas.openxmlformats.org/officeDocument/2006/relationships/image" Target="../media/image48.png"/><Relationship Id="rId4" Type="http://schemas.openxmlformats.org/officeDocument/2006/relationships/image" Target="../media/image45.png"/><Relationship Id="rId9" Type="http://schemas.microsoft.com/office/2007/relationships/hdphoto" Target="../media/hdphoto37.wdp"/></Relationships>
</file>

<file path=ppt/slides/_rels/slide2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8" Type="http://schemas.openxmlformats.org/officeDocument/2006/relationships/image" Target="../media/image65.png"/><Relationship Id="rId3" Type="http://schemas.microsoft.com/office/2007/relationships/hdphoto" Target="../media/hdphoto16.wdp"/><Relationship Id="rId7" Type="http://schemas.microsoft.com/office/2007/relationships/hdphoto" Target="../media/hdphoto40.wdp"/><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4.png"/><Relationship Id="rId5" Type="http://schemas.microsoft.com/office/2007/relationships/hdphoto" Target="../media/hdphoto39.wdp"/><Relationship Id="rId4" Type="http://schemas.openxmlformats.org/officeDocument/2006/relationships/image" Target="../media/image63.png"/><Relationship Id="rId9" Type="http://schemas.microsoft.com/office/2007/relationships/hdphoto" Target="../media/hdphoto41.wdp"/></Relationships>
</file>

<file path=ppt/slides/_rels/slide29.xml.rels><?xml version="1.0" encoding="UTF-8" standalone="yes"?>
<Relationships xmlns="http://schemas.openxmlformats.org/package/2006/relationships"><Relationship Id="rId8" Type="http://schemas.openxmlformats.org/officeDocument/2006/relationships/image" Target="../media/image65.png"/><Relationship Id="rId3" Type="http://schemas.microsoft.com/office/2007/relationships/hdphoto" Target="../media/hdphoto16.wdp"/><Relationship Id="rId7" Type="http://schemas.microsoft.com/office/2007/relationships/hdphoto" Target="../media/hdphoto40.wdp"/><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4.png"/><Relationship Id="rId5" Type="http://schemas.microsoft.com/office/2007/relationships/hdphoto" Target="../media/hdphoto39.wdp"/><Relationship Id="rId4" Type="http://schemas.openxmlformats.org/officeDocument/2006/relationships/image" Target="../media/image63.png"/><Relationship Id="rId9" Type="http://schemas.microsoft.com/office/2007/relationships/hdphoto" Target="../media/hdphoto41.wdp"/></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3.wdp"/><Relationship Id="rId7" Type="http://schemas.microsoft.com/office/2007/relationships/hdphoto" Target="../media/hdphoto5.wdp"/><Relationship Id="rId12"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7.wdp"/><Relationship Id="rId5" Type="http://schemas.microsoft.com/office/2007/relationships/hdphoto" Target="../media/hdphoto4.wdp"/><Relationship Id="rId10" Type="http://schemas.openxmlformats.org/officeDocument/2006/relationships/image" Target="../media/image7.png"/><Relationship Id="rId4" Type="http://schemas.openxmlformats.org/officeDocument/2006/relationships/image" Target="../media/image4.png"/><Relationship Id="rId9" Type="http://schemas.microsoft.com/office/2007/relationships/hdphoto" Target="../media/hdphoto6.wdp"/></Relationships>
</file>

<file path=ppt/slides/_rels/slide30.xml.rels><?xml version="1.0" encoding="UTF-8" standalone="yes"?>
<Relationships xmlns="http://schemas.openxmlformats.org/package/2006/relationships"><Relationship Id="rId8" Type="http://schemas.microsoft.com/office/2007/relationships/hdphoto" Target="../media/hdphoto43.wdp"/><Relationship Id="rId13" Type="http://schemas.openxmlformats.org/officeDocument/2006/relationships/image" Target="../media/image70.png"/><Relationship Id="rId3" Type="http://schemas.openxmlformats.org/officeDocument/2006/relationships/image" Target="../media/image63.png"/><Relationship Id="rId7" Type="http://schemas.openxmlformats.org/officeDocument/2006/relationships/image" Target="../media/image67.png"/><Relationship Id="rId12" Type="http://schemas.microsoft.com/office/2007/relationships/hdphoto" Target="../media/hdphoto45.wdp"/><Relationship Id="rId17" Type="http://schemas.openxmlformats.org/officeDocument/2006/relationships/image" Target="../media/image73.png"/><Relationship Id="rId2" Type="http://schemas.openxmlformats.org/officeDocument/2006/relationships/notesSlide" Target="../notesSlides/notesSlide1.xml"/><Relationship Id="rId16" Type="http://schemas.microsoft.com/office/2007/relationships/hdphoto" Target="../media/hdphoto13.wdp"/><Relationship Id="rId1" Type="http://schemas.openxmlformats.org/officeDocument/2006/relationships/slideLayout" Target="../slideLayouts/slideLayout2.xml"/><Relationship Id="rId6" Type="http://schemas.microsoft.com/office/2007/relationships/hdphoto" Target="../media/hdphoto42.wdp"/><Relationship Id="rId11" Type="http://schemas.openxmlformats.org/officeDocument/2006/relationships/image" Target="../media/image69.png"/><Relationship Id="rId5" Type="http://schemas.openxmlformats.org/officeDocument/2006/relationships/image" Target="../media/image66.png"/><Relationship Id="rId15" Type="http://schemas.openxmlformats.org/officeDocument/2006/relationships/image" Target="../media/image72.png"/><Relationship Id="rId10" Type="http://schemas.microsoft.com/office/2007/relationships/hdphoto" Target="../media/hdphoto44.wdp"/><Relationship Id="rId4" Type="http://schemas.microsoft.com/office/2007/relationships/hdphoto" Target="../media/hdphoto39.wdp"/><Relationship Id="rId9" Type="http://schemas.openxmlformats.org/officeDocument/2006/relationships/image" Target="../media/image68.png"/><Relationship Id="rId14" Type="http://schemas.openxmlformats.org/officeDocument/2006/relationships/image" Target="../media/image71.png"/></Relationships>
</file>

<file path=ppt/slides/_rels/slide31.xml.rels><?xml version="1.0" encoding="UTF-8" standalone="yes"?>
<Relationships xmlns="http://schemas.openxmlformats.org/package/2006/relationships"><Relationship Id="rId8" Type="http://schemas.microsoft.com/office/2007/relationships/hdphoto" Target="../media/hdphoto43.wdp"/><Relationship Id="rId13" Type="http://schemas.openxmlformats.org/officeDocument/2006/relationships/image" Target="../media/image70.png"/><Relationship Id="rId3" Type="http://schemas.openxmlformats.org/officeDocument/2006/relationships/image" Target="../media/image63.png"/><Relationship Id="rId7" Type="http://schemas.openxmlformats.org/officeDocument/2006/relationships/image" Target="../media/image67.png"/><Relationship Id="rId12" Type="http://schemas.microsoft.com/office/2007/relationships/hdphoto" Target="../media/hdphoto45.wdp"/><Relationship Id="rId17" Type="http://schemas.openxmlformats.org/officeDocument/2006/relationships/image" Target="../media/image73.png"/><Relationship Id="rId2" Type="http://schemas.openxmlformats.org/officeDocument/2006/relationships/notesSlide" Target="../notesSlides/notesSlide2.xml"/><Relationship Id="rId16" Type="http://schemas.microsoft.com/office/2007/relationships/hdphoto" Target="../media/hdphoto13.wdp"/><Relationship Id="rId1" Type="http://schemas.openxmlformats.org/officeDocument/2006/relationships/slideLayout" Target="../slideLayouts/slideLayout2.xml"/><Relationship Id="rId6" Type="http://schemas.microsoft.com/office/2007/relationships/hdphoto" Target="../media/hdphoto42.wdp"/><Relationship Id="rId11" Type="http://schemas.openxmlformats.org/officeDocument/2006/relationships/image" Target="../media/image69.png"/><Relationship Id="rId5" Type="http://schemas.openxmlformats.org/officeDocument/2006/relationships/image" Target="../media/image66.png"/><Relationship Id="rId15" Type="http://schemas.openxmlformats.org/officeDocument/2006/relationships/image" Target="../media/image72.png"/><Relationship Id="rId10" Type="http://schemas.microsoft.com/office/2007/relationships/hdphoto" Target="../media/hdphoto44.wdp"/><Relationship Id="rId4" Type="http://schemas.microsoft.com/office/2007/relationships/hdphoto" Target="../media/hdphoto39.wdp"/><Relationship Id="rId9" Type="http://schemas.openxmlformats.org/officeDocument/2006/relationships/image" Target="../media/image68.png"/><Relationship Id="rId1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microsoft.com/office/2007/relationships/hdphoto" Target="../media/hdphoto46.wdp"/><Relationship Id="rId2" Type="http://schemas.openxmlformats.org/officeDocument/2006/relationships/image" Target="../media/image74.png"/><Relationship Id="rId1" Type="http://schemas.openxmlformats.org/officeDocument/2006/relationships/slideLayout" Target="../slideLayouts/slideLayout2.xml"/><Relationship Id="rId5" Type="http://schemas.microsoft.com/office/2007/relationships/hdphoto" Target="../media/hdphoto47.wdp"/><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microsoft.com/office/2007/relationships/hdphoto" Target="../media/hdphoto48.wdp"/><Relationship Id="rId7" Type="http://schemas.microsoft.com/office/2007/relationships/hdphoto" Target="../media/hdphoto43.wdp"/><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8.png"/><Relationship Id="rId5" Type="http://schemas.microsoft.com/office/2007/relationships/hdphoto" Target="../media/hdphoto49.wdp"/><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microsoft.com/office/2007/relationships/hdphoto" Target="../media/hdphoto48.wdp"/><Relationship Id="rId7" Type="http://schemas.microsoft.com/office/2007/relationships/hdphoto" Target="../media/hdphoto43.wdp"/><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8.png"/><Relationship Id="rId5" Type="http://schemas.microsoft.com/office/2007/relationships/hdphoto" Target="../media/hdphoto49.wdp"/><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8" Type="http://schemas.microsoft.com/office/2007/relationships/hdphoto" Target="../media/hdphoto52.wdp"/><Relationship Id="rId13" Type="http://schemas.openxmlformats.org/officeDocument/2006/relationships/image" Target="../media/image84.png"/><Relationship Id="rId18" Type="http://schemas.microsoft.com/office/2007/relationships/hdphoto" Target="../media/hdphoto43.wdp"/><Relationship Id="rId26" Type="http://schemas.openxmlformats.org/officeDocument/2006/relationships/image" Target="../media/image91.png"/><Relationship Id="rId3" Type="http://schemas.openxmlformats.org/officeDocument/2006/relationships/image" Target="../media/image79.png"/><Relationship Id="rId21" Type="http://schemas.openxmlformats.org/officeDocument/2006/relationships/image" Target="../media/image860.png"/><Relationship Id="rId7" Type="http://schemas.openxmlformats.org/officeDocument/2006/relationships/image" Target="../media/image81.png"/><Relationship Id="rId12" Type="http://schemas.microsoft.com/office/2007/relationships/hdphoto" Target="../media/hdphoto54.wdp"/><Relationship Id="rId17" Type="http://schemas.openxmlformats.org/officeDocument/2006/relationships/image" Target="../media/image86.png"/><Relationship Id="rId25" Type="http://schemas.openxmlformats.org/officeDocument/2006/relationships/image" Target="../media/image90.png"/><Relationship Id="rId2" Type="http://schemas.openxmlformats.org/officeDocument/2006/relationships/notesSlide" Target="../notesSlides/notesSlide3.xml"/><Relationship Id="rId16" Type="http://schemas.microsoft.com/office/2007/relationships/hdphoto" Target="../media/hdphoto56.wdp"/><Relationship Id="rId20" Type="http://schemas.microsoft.com/office/2007/relationships/hdphoto" Target="../media/hdphoto45.wdp"/><Relationship Id="rId1" Type="http://schemas.openxmlformats.org/officeDocument/2006/relationships/slideLayout" Target="../slideLayouts/slideLayout2.xml"/><Relationship Id="rId6" Type="http://schemas.microsoft.com/office/2007/relationships/hdphoto" Target="../media/hdphoto51.wdp"/><Relationship Id="rId11" Type="http://schemas.openxmlformats.org/officeDocument/2006/relationships/image" Target="../media/image83.png"/><Relationship Id="rId24" Type="http://schemas.openxmlformats.org/officeDocument/2006/relationships/image" Target="../media/image89.png"/><Relationship Id="rId5" Type="http://schemas.openxmlformats.org/officeDocument/2006/relationships/image" Target="../media/image80.png"/><Relationship Id="rId15" Type="http://schemas.openxmlformats.org/officeDocument/2006/relationships/image" Target="../media/image85.png"/><Relationship Id="rId23" Type="http://schemas.openxmlformats.org/officeDocument/2006/relationships/image" Target="../media/image88.png"/><Relationship Id="rId10" Type="http://schemas.microsoft.com/office/2007/relationships/hdphoto" Target="../media/hdphoto53.wdp"/><Relationship Id="rId19" Type="http://schemas.openxmlformats.org/officeDocument/2006/relationships/image" Target="../media/image69.png"/><Relationship Id="rId4" Type="http://schemas.microsoft.com/office/2007/relationships/hdphoto" Target="../media/hdphoto50.wdp"/><Relationship Id="rId9" Type="http://schemas.openxmlformats.org/officeDocument/2006/relationships/image" Target="../media/image82.png"/><Relationship Id="rId14" Type="http://schemas.microsoft.com/office/2007/relationships/hdphoto" Target="../media/hdphoto55.wdp"/><Relationship Id="rId22" Type="http://schemas.openxmlformats.org/officeDocument/2006/relationships/image" Target="../media/image87.png"/><Relationship Id="rId27" Type="http://schemas.openxmlformats.org/officeDocument/2006/relationships/image" Target="../media/image92.png"/></Relationships>
</file>

<file path=ppt/slides/_rels/slide36.xml.rels><?xml version="1.0" encoding="UTF-8" standalone="yes"?>
<Relationships xmlns="http://schemas.openxmlformats.org/package/2006/relationships"><Relationship Id="rId8" Type="http://schemas.microsoft.com/office/2007/relationships/hdphoto" Target="../media/hdphoto52.wdp"/><Relationship Id="rId13" Type="http://schemas.openxmlformats.org/officeDocument/2006/relationships/image" Target="../media/image84.png"/><Relationship Id="rId18" Type="http://schemas.microsoft.com/office/2007/relationships/hdphoto" Target="../media/hdphoto43.wdp"/><Relationship Id="rId26" Type="http://schemas.openxmlformats.org/officeDocument/2006/relationships/image" Target="../media/image91.png"/><Relationship Id="rId3" Type="http://schemas.openxmlformats.org/officeDocument/2006/relationships/image" Target="../media/image79.png"/><Relationship Id="rId21" Type="http://schemas.openxmlformats.org/officeDocument/2006/relationships/image" Target="../media/image860.png"/><Relationship Id="rId7" Type="http://schemas.openxmlformats.org/officeDocument/2006/relationships/image" Target="../media/image81.png"/><Relationship Id="rId12" Type="http://schemas.microsoft.com/office/2007/relationships/hdphoto" Target="../media/hdphoto54.wdp"/><Relationship Id="rId17" Type="http://schemas.openxmlformats.org/officeDocument/2006/relationships/image" Target="../media/image86.png"/><Relationship Id="rId25" Type="http://schemas.openxmlformats.org/officeDocument/2006/relationships/image" Target="../media/image90.png"/><Relationship Id="rId2" Type="http://schemas.openxmlformats.org/officeDocument/2006/relationships/notesSlide" Target="../notesSlides/notesSlide4.xml"/><Relationship Id="rId16" Type="http://schemas.microsoft.com/office/2007/relationships/hdphoto" Target="../media/hdphoto56.wdp"/><Relationship Id="rId20" Type="http://schemas.microsoft.com/office/2007/relationships/hdphoto" Target="../media/hdphoto45.wdp"/><Relationship Id="rId1" Type="http://schemas.openxmlformats.org/officeDocument/2006/relationships/slideLayout" Target="../slideLayouts/slideLayout2.xml"/><Relationship Id="rId6" Type="http://schemas.microsoft.com/office/2007/relationships/hdphoto" Target="../media/hdphoto51.wdp"/><Relationship Id="rId11" Type="http://schemas.openxmlformats.org/officeDocument/2006/relationships/image" Target="../media/image83.png"/><Relationship Id="rId24" Type="http://schemas.openxmlformats.org/officeDocument/2006/relationships/image" Target="../media/image89.png"/><Relationship Id="rId5" Type="http://schemas.openxmlformats.org/officeDocument/2006/relationships/image" Target="../media/image80.png"/><Relationship Id="rId15" Type="http://schemas.openxmlformats.org/officeDocument/2006/relationships/image" Target="../media/image85.png"/><Relationship Id="rId23" Type="http://schemas.openxmlformats.org/officeDocument/2006/relationships/image" Target="../media/image88.png"/><Relationship Id="rId10" Type="http://schemas.microsoft.com/office/2007/relationships/hdphoto" Target="../media/hdphoto53.wdp"/><Relationship Id="rId19" Type="http://schemas.openxmlformats.org/officeDocument/2006/relationships/image" Target="../media/image69.png"/><Relationship Id="rId4" Type="http://schemas.microsoft.com/office/2007/relationships/hdphoto" Target="../media/hdphoto50.wdp"/><Relationship Id="rId9" Type="http://schemas.openxmlformats.org/officeDocument/2006/relationships/image" Target="../media/image82.png"/><Relationship Id="rId14" Type="http://schemas.microsoft.com/office/2007/relationships/hdphoto" Target="../media/hdphoto55.wdp"/><Relationship Id="rId22" Type="http://schemas.openxmlformats.org/officeDocument/2006/relationships/image" Target="../media/image87.png"/><Relationship Id="rId27" Type="http://schemas.openxmlformats.org/officeDocument/2006/relationships/image" Target="../media/image92.png"/></Relationships>
</file>

<file path=ppt/slides/_rels/slide37.xml.rels><?xml version="1.0" encoding="UTF-8" standalone="yes"?>
<Relationships xmlns="http://schemas.openxmlformats.org/package/2006/relationships"><Relationship Id="rId3" Type="http://schemas.microsoft.com/office/2007/relationships/hdphoto" Target="../media/hdphoto57.wdp"/><Relationship Id="rId7" Type="http://schemas.microsoft.com/office/2007/relationships/hdphoto" Target="../media/hdphoto59.wdp"/><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5.png"/><Relationship Id="rId5" Type="http://schemas.microsoft.com/office/2007/relationships/hdphoto" Target="../media/hdphoto58.wdp"/><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microsoft.com/office/2007/relationships/hdphoto" Target="../media/hdphoto57.wdp"/><Relationship Id="rId7" Type="http://schemas.microsoft.com/office/2007/relationships/hdphoto" Target="../media/hdphoto59.wdp"/><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5.png"/><Relationship Id="rId5" Type="http://schemas.microsoft.com/office/2007/relationships/hdphoto" Target="../media/hdphoto58.wdp"/><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8" Type="http://schemas.openxmlformats.org/officeDocument/2006/relationships/image" Target="../media/image99.png"/><Relationship Id="rId3" Type="http://schemas.microsoft.com/office/2007/relationships/hdphoto" Target="../media/hdphoto60.wdp"/><Relationship Id="rId7" Type="http://schemas.microsoft.com/office/2007/relationships/hdphoto" Target="../media/hdphoto62.wdp"/><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8.png"/><Relationship Id="rId11" Type="http://schemas.microsoft.com/office/2007/relationships/hdphoto" Target="../media/hdphoto31.wdp"/><Relationship Id="rId5" Type="http://schemas.microsoft.com/office/2007/relationships/hdphoto" Target="../media/hdphoto61.wdp"/><Relationship Id="rId10" Type="http://schemas.openxmlformats.org/officeDocument/2006/relationships/image" Target="../media/image100.png"/><Relationship Id="rId4" Type="http://schemas.openxmlformats.org/officeDocument/2006/relationships/image" Target="../media/image97.png"/><Relationship Id="rId9" Type="http://schemas.microsoft.com/office/2007/relationships/hdphoto" Target="../media/hdphoto63.wdp"/></Relationships>
</file>

<file path=ppt/slides/_rels/slide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99.png"/><Relationship Id="rId3" Type="http://schemas.microsoft.com/office/2007/relationships/hdphoto" Target="../media/hdphoto60.wdp"/><Relationship Id="rId7" Type="http://schemas.microsoft.com/office/2007/relationships/hdphoto" Target="../media/hdphoto62.wdp"/><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8.png"/><Relationship Id="rId11" Type="http://schemas.microsoft.com/office/2007/relationships/hdphoto" Target="../media/hdphoto31.wdp"/><Relationship Id="rId5" Type="http://schemas.microsoft.com/office/2007/relationships/hdphoto" Target="../media/hdphoto61.wdp"/><Relationship Id="rId10" Type="http://schemas.openxmlformats.org/officeDocument/2006/relationships/image" Target="../media/image100.png"/><Relationship Id="rId4" Type="http://schemas.openxmlformats.org/officeDocument/2006/relationships/image" Target="../media/image97.png"/><Relationship Id="rId9" Type="http://schemas.microsoft.com/office/2007/relationships/hdphoto" Target="../media/hdphoto63.wdp"/></Relationships>
</file>

<file path=ppt/slides/_rels/slide41.xml.rels><?xml version="1.0" encoding="UTF-8" standalone="yes"?>
<Relationships xmlns="http://schemas.openxmlformats.org/package/2006/relationships"><Relationship Id="rId8" Type="http://schemas.openxmlformats.org/officeDocument/2006/relationships/image" Target="../media/image104.png"/><Relationship Id="rId3" Type="http://schemas.microsoft.com/office/2007/relationships/hdphoto" Target="../media/hdphoto64.wdp"/><Relationship Id="rId7" Type="http://schemas.microsoft.com/office/2007/relationships/hdphoto" Target="../media/hdphoto66.wdp"/><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6.png"/><Relationship Id="rId5" Type="http://schemas.microsoft.com/office/2007/relationships/hdphoto" Target="../media/hdphoto65.wdp"/><Relationship Id="rId10" Type="http://schemas.openxmlformats.org/officeDocument/2006/relationships/image" Target="../media/image105.png"/><Relationship Id="rId4" Type="http://schemas.openxmlformats.org/officeDocument/2006/relationships/image" Target="../media/image102.png"/><Relationship Id="rId9" Type="http://schemas.microsoft.com/office/2007/relationships/hdphoto" Target="../media/hdphoto67.wdp"/></Relationships>
</file>

<file path=ppt/slides/_rels/slide42.xml.rels><?xml version="1.0" encoding="UTF-8" standalone="yes"?>
<Relationships xmlns="http://schemas.openxmlformats.org/package/2006/relationships"><Relationship Id="rId8" Type="http://schemas.openxmlformats.org/officeDocument/2006/relationships/image" Target="../media/image104.png"/><Relationship Id="rId3" Type="http://schemas.microsoft.com/office/2007/relationships/hdphoto" Target="../media/hdphoto64.wdp"/><Relationship Id="rId7" Type="http://schemas.microsoft.com/office/2007/relationships/hdphoto" Target="../media/hdphoto66.wdp"/><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6.png"/><Relationship Id="rId5" Type="http://schemas.microsoft.com/office/2007/relationships/hdphoto" Target="../media/hdphoto65.wdp"/><Relationship Id="rId10" Type="http://schemas.openxmlformats.org/officeDocument/2006/relationships/image" Target="../media/image105.png"/><Relationship Id="rId4" Type="http://schemas.openxmlformats.org/officeDocument/2006/relationships/image" Target="../media/image102.png"/><Relationship Id="rId9" Type="http://schemas.microsoft.com/office/2007/relationships/hdphoto" Target="../media/hdphoto67.wdp"/></Relationships>
</file>

<file path=ppt/slides/_rels/slide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1.png"/><Relationship Id="rId1" Type="http://schemas.openxmlformats.org/officeDocument/2006/relationships/slideLayout" Target="../slideLayouts/slideLayout2.xml"/><Relationship Id="rId5" Type="http://schemas.microsoft.com/office/2007/relationships/hdphoto" Target="../media/hdphoto11.wdp"/><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microsoft.com/office/2007/relationships/hdphoto" Target="../media/hdphoto12.wdp"/><Relationship Id="rId7" Type="http://schemas.microsoft.com/office/2007/relationships/hdphoto" Target="../media/hdphoto14.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13.wdp"/><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microsoft.com/office/2007/relationships/hdphoto" Target="../media/hdphoto12.wdp"/><Relationship Id="rId7" Type="http://schemas.microsoft.com/office/2007/relationships/hdphoto" Target="../media/hdphoto14.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13.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microsoft.com/office/2007/relationships/hdphoto" Target="../media/hdphoto14.wdp"/><Relationship Id="rId3" Type="http://schemas.microsoft.com/office/2007/relationships/hdphoto" Target="../media/hdphoto15.wdp"/><Relationship Id="rId7" Type="http://schemas.microsoft.com/office/2007/relationships/hdphoto" Target="../media/hdphoto17.wdp"/><Relationship Id="rId12" Type="http://schemas.openxmlformats.org/officeDocument/2006/relationships/image" Target="../media/image15.png"/><Relationship Id="rId2" Type="http://schemas.openxmlformats.org/officeDocument/2006/relationships/image" Target="../media/image16.png"/><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8.png"/><Relationship Id="rId11" Type="http://schemas.microsoft.com/office/2007/relationships/hdphoto" Target="../media/hdphoto19.wdp"/><Relationship Id="rId5" Type="http://schemas.microsoft.com/office/2007/relationships/hdphoto" Target="../media/hdphoto16.wdp"/><Relationship Id="rId15" Type="http://schemas.microsoft.com/office/2007/relationships/hdphoto" Target="../media/hdphoto13.wdp"/><Relationship Id="rId10" Type="http://schemas.openxmlformats.org/officeDocument/2006/relationships/image" Target="../media/image20.png"/><Relationship Id="rId4" Type="http://schemas.openxmlformats.org/officeDocument/2006/relationships/image" Target="../media/image17.png"/><Relationship Id="rId9" Type="http://schemas.microsoft.com/office/2007/relationships/hdphoto" Target="../media/hdphoto18.wdp"/><Relationship Id="rId1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microsoft.com/office/2007/relationships/hdphoto" Target="../media/hdphoto14.wdp"/><Relationship Id="rId3" Type="http://schemas.microsoft.com/office/2007/relationships/hdphoto" Target="../media/hdphoto15.wdp"/><Relationship Id="rId7" Type="http://schemas.microsoft.com/office/2007/relationships/hdphoto" Target="../media/hdphoto17.wdp"/><Relationship Id="rId12" Type="http://schemas.openxmlformats.org/officeDocument/2006/relationships/image" Target="../media/image15.png"/><Relationship Id="rId2" Type="http://schemas.openxmlformats.org/officeDocument/2006/relationships/image" Target="../media/image16.png"/><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8.png"/><Relationship Id="rId11" Type="http://schemas.microsoft.com/office/2007/relationships/hdphoto" Target="../media/hdphoto19.wdp"/><Relationship Id="rId5" Type="http://schemas.microsoft.com/office/2007/relationships/hdphoto" Target="../media/hdphoto16.wdp"/><Relationship Id="rId15" Type="http://schemas.microsoft.com/office/2007/relationships/hdphoto" Target="../media/hdphoto13.wdp"/><Relationship Id="rId10" Type="http://schemas.openxmlformats.org/officeDocument/2006/relationships/image" Target="../media/image20.png"/><Relationship Id="rId4" Type="http://schemas.openxmlformats.org/officeDocument/2006/relationships/image" Target="../media/image17.png"/><Relationship Id="rId9" Type="http://schemas.microsoft.com/office/2007/relationships/hdphoto" Target="../media/hdphoto18.wdp"/><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64433" y="154942"/>
            <a:ext cx="4153573" cy="2402835"/>
          </a:xfrm>
          <a:prstGeom prst="rect">
            <a:avLst/>
          </a:prstGeom>
        </p:spPr>
      </p:pic>
      <p:pic>
        <p:nvPicPr>
          <p:cNvPr id="6" name="図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64433" y="2661607"/>
            <a:ext cx="4174837" cy="2331955"/>
          </a:xfrm>
          <a:prstGeom prst="rect">
            <a:avLst/>
          </a:prstGeom>
        </p:spPr>
      </p:pic>
      <p:sp>
        <p:nvSpPr>
          <p:cNvPr id="7" name="正方形/長方形 6"/>
          <p:cNvSpPr/>
          <p:nvPr/>
        </p:nvSpPr>
        <p:spPr>
          <a:xfrm>
            <a:off x="2430584" y="608381"/>
            <a:ext cx="576000" cy="144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38553" y="4371489"/>
            <a:ext cx="1008000" cy="144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フリーフォーム 1"/>
          <p:cNvSpPr/>
          <p:nvPr/>
        </p:nvSpPr>
        <p:spPr>
          <a:xfrm>
            <a:off x="-62391" y="476036"/>
            <a:ext cx="2492975" cy="3966424"/>
          </a:xfrm>
          <a:custGeom>
            <a:avLst/>
            <a:gdLst>
              <a:gd name="connsiteX0" fmla="*/ 2554131 w 2554131"/>
              <a:gd name="connsiteY0" fmla="*/ 148804 h 3966424"/>
              <a:gd name="connsiteX1" fmla="*/ 2096931 w 2554131"/>
              <a:gd name="connsiteY1" fmla="*/ 19264 h 3966424"/>
              <a:gd name="connsiteX2" fmla="*/ 1403511 w 2554131"/>
              <a:gd name="connsiteY2" fmla="*/ 4024 h 3966424"/>
              <a:gd name="connsiteX3" fmla="*/ 923451 w 2554131"/>
              <a:gd name="connsiteY3" fmla="*/ 4024 h 3966424"/>
              <a:gd name="connsiteX4" fmla="*/ 329091 w 2554131"/>
              <a:gd name="connsiteY4" fmla="*/ 49744 h 3966424"/>
              <a:gd name="connsiteX5" fmla="*/ 130971 w 2554131"/>
              <a:gd name="connsiteY5" fmla="*/ 186904 h 3966424"/>
              <a:gd name="connsiteX6" fmla="*/ 16671 w 2554131"/>
              <a:gd name="connsiteY6" fmla="*/ 735544 h 3966424"/>
              <a:gd name="connsiteX7" fmla="*/ 1431 w 2554131"/>
              <a:gd name="connsiteY7" fmla="*/ 1672804 h 3966424"/>
              <a:gd name="connsiteX8" fmla="*/ 24291 w 2554131"/>
              <a:gd name="connsiteY8" fmla="*/ 2518624 h 3966424"/>
              <a:gd name="connsiteX9" fmla="*/ 47151 w 2554131"/>
              <a:gd name="connsiteY9" fmla="*/ 3204424 h 3966424"/>
              <a:gd name="connsiteX10" fmla="*/ 100491 w 2554131"/>
              <a:gd name="connsiteY10" fmla="*/ 3516844 h 3966424"/>
              <a:gd name="connsiteX11" fmla="*/ 511971 w 2554131"/>
              <a:gd name="connsiteY11" fmla="*/ 3867364 h 3966424"/>
              <a:gd name="connsiteX12" fmla="*/ 809151 w 2554131"/>
              <a:gd name="connsiteY12" fmla="*/ 3966424 h 396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131" h="3966424">
                <a:moveTo>
                  <a:pt x="2554131" y="148804"/>
                </a:moveTo>
                <a:cubicBezTo>
                  <a:pt x="2421416" y="96099"/>
                  <a:pt x="2288701" y="43394"/>
                  <a:pt x="2096931" y="19264"/>
                </a:cubicBezTo>
                <a:cubicBezTo>
                  <a:pt x="1905161" y="-4866"/>
                  <a:pt x="1599091" y="6564"/>
                  <a:pt x="1403511" y="4024"/>
                </a:cubicBezTo>
                <a:cubicBezTo>
                  <a:pt x="1207931" y="1484"/>
                  <a:pt x="1102521" y="-3596"/>
                  <a:pt x="923451" y="4024"/>
                </a:cubicBezTo>
                <a:cubicBezTo>
                  <a:pt x="744381" y="11644"/>
                  <a:pt x="461171" y="19264"/>
                  <a:pt x="329091" y="49744"/>
                </a:cubicBezTo>
                <a:cubicBezTo>
                  <a:pt x="197011" y="80224"/>
                  <a:pt x="183041" y="72604"/>
                  <a:pt x="130971" y="186904"/>
                </a:cubicBezTo>
                <a:cubicBezTo>
                  <a:pt x="78901" y="301204"/>
                  <a:pt x="38261" y="487894"/>
                  <a:pt x="16671" y="735544"/>
                </a:cubicBezTo>
                <a:cubicBezTo>
                  <a:pt x="-4919" y="983194"/>
                  <a:pt x="161" y="1375624"/>
                  <a:pt x="1431" y="1672804"/>
                </a:cubicBezTo>
                <a:cubicBezTo>
                  <a:pt x="2701" y="1969984"/>
                  <a:pt x="16671" y="2263354"/>
                  <a:pt x="24291" y="2518624"/>
                </a:cubicBezTo>
                <a:cubicBezTo>
                  <a:pt x="31911" y="2773894"/>
                  <a:pt x="34451" y="3038054"/>
                  <a:pt x="47151" y="3204424"/>
                </a:cubicBezTo>
                <a:cubicBezTo>
                  <a:pt x="59851" y="3370794"/>
                  <a:pt x="23021" y="3406354"/>
                  <a:pt x="100491" y="3516844"/>
                </a:cubicBezTo>
                <a:cubicBezTo>
                  <a:pt x="177961" y="3627334"/>
                  <a:pt x="393861" y="3792434"/>
                  <a:pt x="511971" y="3867364"/>
                </a:cubicBezTo>
                <a:cubicBezTo>
                  <a:pt x="630081" y="3942294"/>
                  <a:pt x="719616" y="3954359"/>
                  <a:pt x="809151" y="3966424"/>
                </a:cubicBezTo>
              </a:path>
            </a:pathLst>
          </a:custGeom>
          <a:noFill/>
          <a:ln w="635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612980" y="2401421"/>
            <a:ext cx="360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612713" y="2176940"/>
            <a:ext cx="46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606535" y="4580028"/>
            <a:ext cx="324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4796735" y="154942"/>
            <a:ext cx="4153573" cy="2402835"/>
          </a:xfrm>
          <a:prstGeom prst="rect">
            <a:avLst/>
          </a:prstGeom>
        </p:spPr>
      </p:pic>
      <p:pic>
        <p:nvPicPr>
          <p:cNvPr id="13" name="図 12"/>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4796735" y="2661607"/>
            <a:ext cx="4174837" cy="2331955"/>
          </a:xfrm>
          <a:prstGeom prst="rect">
            <a:avLst/>
          </a:prstGeom>
        </p:spPr>
      </p:pic>
      <p:sp>
        <p:nvSpPr>
          <p:cNvPr id="14" name="正方形/長方形 13"/>
          <p:cNvSpPr/>
          <p:nvPr/>
        </p:nvSpPr>
        <p:spPr>
          <a:xfrm>
            <a:off x="7162886" y="608381"/>
            <a:ext cx="576000" cy="144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5470855" y="4371489"/>
            <a:ext cx="1008000" cy="144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15"/>
          <p:cNvSpPr/>
          <p:nvPr/>
        </p:nvSpPr>
        <p:spPr>
          <a:xfrm>
            <a:off x="4669911" y="476036"/>
            <a:ext cx="2492975" cy="3966424"/>
          </a:xfrm>
          <a:custGeom>
            <a:avLst/>
            <a:gdLst>
              <a:gd name="connsiteX0" fmla="*/ 2554131 w 2554131"/>
              <a:gd name="connsiteY0" fmla="*/ 148804 h 3966424"/>
              <a:gd name="connsiteX1" fmla="*/ 2096931 w 2554131"/>
              <a:gd name="connsiteY1" fmla="*/ 19264 h 3966424"/>
              <a:gd name="connsiteX2" fmla="*/ 1403511 w 2554131"/>
              <a:gd name="connsiteY2" fmla="*/ 4024 h 3966424"/>
              <a:gd name="connsiteX3" fmla="*/ 923451 w 2554131"/>
              <a:gd name="connsiteY3" fmla="*/ 4024 h 3966424"/>
              <a:gd name="connsiteX4" fmla="*/ 329091 w 2554131"/>
              <a:gd name="connsiteY4" fmla="*/ 49744 h 3966424"/>
              <a:gd name="connsiteX5" fmla="*/ 130971 w 2554131"/>
              <a:gd name="connsiteY5" fmla="*/ 186904 h 3966424"/>
              <a:gd name="connsiteX6" fmla="*/ 16671 w 2554131"/>
              <a:gd name="connsiteY6" fmla="*/ 735544 h 3966424"/>
              <a:gd name="connsiteX7" fmla="*/ 1431 w 2554131"/>
              <a:gd name="connsiteY7" fmla="*/ 1672804 h 3966424"/>
              <a:gd name="connsiteX8" fmla="*/ 24291 w 2554131"/>
              <a:gd name="connsiteY8" fmla="*/ 2518624 h 3966424"/>
              <a:gd name="connsiteX9" fmla="*/ 47151 w 2554131"/>
              <a:gd name="connsiteY9" fmla="*/ 3204424 h 3966424"/>
              <a:gd name="connsiteX10" fmla="*/ 100491 w 2554131"/>
              <a:gd name="connsiteY10" fmla="*/ 3516844 h 3966424"/>
              <a:gd name="connsiteX11" fmla="*/ 511971 w 2554131"/>
              <a:gd name="connsiteY11" fmla="*/ 3867364 h 3966424"/>
              <a:gd name="connsiteX12" fmla="*/ 809151 w 2554131"/>
              <a:gd name="connsiteY12" fmla="*/ 3966424 h 396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4131" h="3966424">
                <a:moveTo>
                  <a:pt x="2554131" y="148804"/>
                </a:moveTo>
                <a:cubicBezTo>
                  <a:pt x="2421416" y="96099"/>
                  <a:pt x="2288701" y="43394"/>
                  <a:pt x="2096931" y="19264"/>
                </a:cubicBezTo>
                <a:cubicBezTo>
                  <a:pt x="1905161" y="-4866"/>
                  <a:pt x="1599091" y="6564"/>
                  <a:pt x="1403511" y="4024"/>
                </a:cubicBezTo>
                <a:cubicBezTo>
                  <a:pt x="1207931" y="1484"/>
                  <a:pt x="1102521" y="-3596"/>
                  <a:pt x="923451" y="4024"/>
                </a:cubicBezTo>
                <a:cubicBezTo>
                  <a:pt x="744381" y="11644"/>
                  <a:pt x="461171" y="19264"/>
                  <a:pt x="329091" y="49744"/>
                </a:cubicBezTo>
                <a:cubicBezTo>
                  <a:pt x="197011" y="80224"/>
                  <a:pt x="183041" y="72604"/>
                  <a:pt x="130971" y="186904"/>
                </a:cubicBezTo>
                <a:cubicBezTo>
                  <a:pt x="78901" y="301204"/>
                  <a:pt x="38261" y="487894"/>
                  <a:pt x="16671" y="735544"/>
                </a:cubicBezTo>
                <a:cubicBezTo>
                  <a:pt x="-4919" y="983194"/>
                  <a:pt x="161" y="1375624"/>
                  <a:pt x="1431" y="1672804"/>
                </a:cubicBezTo>
                <a:cubicBezTo>
                  <a:pt x="2701" y="1969984"/>
                  <a:pt x="16671" y="2263354"/>
                  <a:pt x="24291" y="2518624"/>
                </a:cubicBezTo>
                <a:cubicBezTo>
                  <a:pt x="31911" y="2773894"/>
                  <a:pt x="34451" y="3038054"/>
                  <a:pt x="47151" y="3204424"/>
                </a:cubicBezTo>
                <a:cubicBezTo>
                  <a:pt x="59851" y="3370794"/>
                  <a:pt x="23021" y="3406354"/>
                  <a:pt x="100491" y="3516844"/>
                </a:cubicBezTo>
                <a:cubicBezTo>
                  <a:pt x="177961" y="3627334"/>
                  <a:pt x="393861" y="3792434"/>
                  <a:pt x="511971" y="3867364"/>
                </a:cubicBezTo>
                <a:cubicBezTo>
                  <a:pt x="630081" y="3942294"/>
                  <a:pt x="719616" y="3954359"/>
                  <a:pt x="809151" y="3966424"/>
                </a:cubicBezTo>
              </a:path>
            </a:pathLst>
          </a:custGeom>
          <a:noFill/>
          <a:ln w="635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6345282" y="2401421"/>
            <a:ext cx="360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8345015" y="2176940"/>
            <a:ext cx="46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8338837" y="4580028"/>
            <a:ext cx="324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90859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8709" y="0"/>
            <a:ext cx="4125221" cy="4068517"/>
          </a:xfrm>
          <a:prstGeom prst="rect">
            <a:avLst/>
          </a:prstGeom>
        </p:spPr>
      </p:pic>
      <p:pic>
        <p:nvPicPr>
          <p:cNvPr id="7" name="図 6"/>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4264380" y="4387745"/>
            <a:ext cx="4118133" cy="1091553"/>
          </a:xfrm>
          <a:prstGeom prst="rect">
            <a:avLst/>
          </a:prstGeom>
        </p:spPr>
      </p:pic>
      <p:pic>
        <p:nvPicPr>
          <p:cNvPr id="2" name="図 1"/>
          <p:cNvPicPr>
            <a:picLocks noChangeAspect="1"/>
          </p:cNvPicPr>
          <p:nvPr/>
        </p:nvPicPr>
        <p:blipFill>
          <a:blip r:embed="rId6"/>
          <a:stretch>
            <a:fillRect/>
          </a:stretch>
        </p:blipFill>
        <p:spPr>
          <a:xfrm>
            <a:off x="17926" y="4109154"/>
            <a:ext cx="4089370" cy="406397"/>
          </a:xfrm>
          <a:prstGeom prst="rect">
            <a:avLst/>
          </a:prstGeom>
        </p:spPr>
      </p:pic>
      <p:pic>
        <p:nvPicPr>
          <p:cNvPr id="3" name="図 2"/>
          <p:cNvPicPr>
            <a:picLocks noChangeAspect="1"/>
          </p:cNvPicPr>
          <p:nvPr/>
        </p:nvPicPr>
        <p:blipFill rotWithShape="1">
          <a:blip r:embed="rId7"/>
          <a:srcRect t="31556"/>
          <a:stretch/>
        </p:blipFill>
        <p:spPr>
          <a:xfrm>
            <a:off x="4229544" y="18351"/>
            <a:ext cx="4241769" cy="4294001"/>
          </a:xfrm>
          <a:prstGeom prst="rect">
            <a:avLst/>
          </a:prstGeom>
        </p:spPr>
      </p:pic>
      <p:pic>
        <p:nvPicPr>
          <p:cNvPr id="8" name="図 7"/>
          <p:cNvPicPr>
            <a:picLocks noChangeAspect="1"/>
          </p:cNvPicPr>
          <p:nvPr/>
        </p:nvPicPr>
        <p:blipFill rotWithShape="1">
          <a:blip r:embed="rId7"/>
          <a:srcRect l="622" b="68930"/>
          <a:stretch/>
        </p:blipFill>
        <p:spPr>
          <a:xfrm>
            <a:off x="17417" y="4513371"/>
            <a:ext cx="4175821" cy="1930972"/>
          </a:xfrm>
          <a:prstGeom prst="rect">
            <a:avLst/>
          </a:prstGeom>
        </p:spPr>
      </p:pic>
      <p:sp>
        <p:nvSpPr>
          <p:cNvPr id="10" name="正方形/長方形 9"/>
          <p:cNvSpPr/>
          <p:nvPr/>
        </p:nvSpPr>
        <p:spPr>
          <a:xfrm>
            <a:off x="864685" y="2835230"/>
            <a:ext cx="216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 name="正方形/長方形 10"/>
          <p:cNvSpPr/>
          <p:nvPr/>
        </p:nvSpPr>
        <p:spPr>
          <a:xfrm>
            <a:off x="981394" y="3257876"/>
            <a:ext cx="252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2" name="正方形/長方形 11"/>
          <p:cNvSpPr/>
          <p:nvPr/>
        </p:nvSpPr>
        <p:spPr>
          <a:xfrm>
            <a:off x="2250816" y="3257876"/>
            <a:ext cx="252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3" name="正方形/長方形 12"/>
          <p:cNvSpPr/>
          <p:nvPr/>
        </p:nvSpPr>
        <p:spPr>
          <a:xfrm>
            <a:off x="1920242" y="2848392"/>
            <a:ext cx="216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4" name="正方形/長方形 13"/>
          <p:cNvSpPr/>
          <p:nvPr/>
        </p:nvSpPr>
        <p:spPr>
          <a:xfrm>
            <a:off x="1085280" y="2834908"/>
            <a:ext cx="216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5" name="正方形/長方形 14"/>
          <p:cNvSpPr/>
          <p:nvPr/>
        </p:nvSpPr>
        <p:spPr>
          <a:xfrm>
            <a:off x="2152107" y="2848392"/>
            <a:ext cx="648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6" name="正方形/長方形 15"/>
          <p:cNvSpPr/>
          <p:nvPr/>
        </p:nvSpPr>
        <p:spPr>
          <a:xfrm>
            <a:off x="3582947" y="3038265"/>
            <a:ext cx="252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7" name="正方形/長方形 16"/>
          <p:cNvSpPr/>
          <p:nvPr/>
        </p:nvSpPr>
        <p:spPr>
          <a:xfrm>
            <a:off x="1182900" y="4988348"/>
            <a:ext cx="72000" cy="144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 name="テキスト ボックス 3"/>
          <p:cNvSpPr txBox="1"/>
          <p:nvPr/>
        </p:nvSpPr>
        <p:spPr>
          <a:xfrm>
            <a:off x="1098119" y="4929056"/>
            <a:ext cx="256802" cy="261610"/>
          </a:xfrm>
          <a:prstGeom prst="rect">
            <a:avLst/>
          </a:prstGeom>
          <a:noFill/>
        </p:spPr>
        <p:txBody>
          <a:bodyPr wrap="none" rtlCol="0">
            <a:spAutoFit/>
          </a:bodyPr>
          <a:lstStyle/>
          <a:p>
            <a:r>
              <a:rPr kumimoji="1" lang="en-US" altLang="ja-JP" sz="1050" dirty="0" smtClean="0"/>
              <a:t>1</a:t>
            </a:r>
            <a:endParaRPr kumimoji="1" lang="ja-JP" altLang="en-US" sz="1050" dirty="0"/>
          </a:p>
        </p:txBody>
      </p:sp>
      <p:sp>
        <p:nvSpPr>
          <p:cNvPr id="18" name="正方形/長方形 17"/>
          <p:cNvSpPr/>
          <p:nvPr/>
        </p:nvSpPr>
        <p:spPr>
          <a:xfrm>
            <a:off x="7694026" y="35769"/>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9" name="正方形/長方形 18"/>
          <p:cNvSpPr/>
          <p:nvPr/>
        </p:nvSpPr>
        <p:spPr>
          <a:xfrm>
            <a:off x="2698347" y="1079709"/>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0" name="正方形/長方形 19"/>
          <p:cNvSpPr/>
          <p:nvPr/>
        </p:nvSpPr>
        <p:spPr>
          <a:xfrm>
            <a:off x="5535465" y="920469"/>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1" name="正方形/長方形 20"/>
          <p:cNvSpPr/>
          <p:nvPr/>
        </p:nvSpPr>
        <p:spPr>
          <a:xfrm>
            <a:off x="1347301" y="1918034"/>
            <a:ext cx="36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2" name="正方形/長方形 21"/>
          <p:cNvSpPr/>
          <p:nvPr/>
        </p:nvSpPr>
        <p:spPr>
          <a:xfrm>
            <a:off x="1965962" y="1918034"/>
            <a:ext cx="36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3" name="正方形/長方形 22"/>
          <p:cNvSpPr/>
          <p:nvPr/>
        </p:nvSpPr>
        <p:spPr>
          <a:xfrm>
            <a:off x="2131264" y="1918034"/>
            <a:ext cx="36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4" name="正方形/長方形 23"/>
          <p:cNvSpPr/>
          <p:nvPr/>
        </p:nvSpPr>
        <p:spPr>
          <a:xfrm>
            <a:off x="1245996" y="1604091"/>
            <a:ext cx="36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5" name="正方形/長方形 24"/>
          <p:cNvSpPr/>
          <p:nvPr/>
        </p:nvSpPr>
        <p:spPr>
          <a:xfrm>
            <a:off x="1857843" y="1604091"/>
            <a:ext cx="36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6" name="正方形/長方形 25"/>
          <p:cNvSpPr/>
          <p:nvPr/>
        </p:nvSpPr>
        <p:spPr>
          <a:xfrm>
            <a:off x="2035319" y="1604091"/>
            <a:ext cx="36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7" name="正方形/長方形 26"/>
          <p:cNvSpPr/>
          <p:nvPr/>
        </p:nvSpPr>
        <p:spPr>
          <a:xfrm>
            <a:off x="6241048" y="920469"/>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8" name="正方形/長方形 27"/>
          <p:cNvSpPr/>
          <p:nvPr/>
        </p:nvSpPr>
        <p:spPr>
          <a:xfrm>
            <a:off x="5565945" y="4834196"/>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9" name="正方形/長方形 28"/>
          <p:cNvSpPr/>
          <p:nvPr/>
        </p:nvSpPr>
        <p:spPr>
          <a:xfrm>
            <a:off x="4750605" y="5281517"/>
            <a:ext cx="82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Tree>
    <p:extLst>
      <p:ext uri="{BB962C8B-B14F-4D97-AF65-F5344CB8AC3E}">
        <p14:creationId xmlns:p14="http://schemas.microsoft.com/office/powerpoint/2010/main" val="501841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8709" y="0"/>
            <a:ext cx="4125221" cy="4068517"/>
          </a:xfrm>
          <a:prstGeom prst="rect">
            <a:avLst/>
          </a:prstGeom>
        </p:spPr>
      </p:pic>
      <p:pic>
        <p:nvPicPr>
          <p:cNvPr id="7" name="図 6"/>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4264380" y="4387745"/>
            <a:ext cx="4118133" cy="1091553"/>
          </a:xfrm>
          <a:prstGeom prst="rect">
            <a:avLst/>
          </a:prstGeom>
        </p:spPr>
      </p:pic>
      <p:pic>
        <p:nvPicPr>
          <p:cNvPr id="2" name="図 1"/>
          <p:cNvPicPr>
            <a:picLocks noChangeAspect="1"/>
          </p:cNvPicPr>
          <p:nvPr/>
        </p:nvPicPr>
        <p:blipFill>
          <a:blip r:embed="rId6"/>
          <a:stretch>
            <a:fillRect/>
          </a:stretch>
        </p:blipFill>
        <p:spPr>
          <a:xfrm>
            <a:off x="17926" y="4109154"/>
            <a:ext cx="4089370" cy="406397"/>
          </a:xfrm>
          <a:prstGeom prst="rect">
            <a:avLst/>
          </a:prstGeom>
        </p:spPr>
      </p:pic>
      <p:pic>
        <p:nvPicPr>
          <p:cNvPr id="3" name="図 2"/>
          <p:cNvPicPr>
            <a:picLocks noChangeAspect="1"/>
          </p:cNvPicPr>
          <p:nvPr/>
        </p:nvPicPr>
        <p:blipFill rotWithShape="1">
          <a:blip r:embed="rId7"/>
          <a:srcRect t="31556"/>
          <a:stretch/>
        </p:blipFill>
        <p:spPr>
          <a:xfrm>
            <a:off x="4229544" y="18351"/>
            <a:ext cx="4241769" cy="4294001"/>
          </a:xfrm>
          <a:prstGeom prst="rect">
            <a:avLst/>
          </a:prstGeom>
        </p:spPr>
      </p:pic>
      <p:pic>
        <p:nvPicPr>
          <p:cNvPr id="8" name="図 7"/>
          <p:cNvPicPr>
            <a:picLocks noChangeAspect="1"/>
          </p:cNvPicPr>
          <p:nvPr/>
        </p:nvPicPr>
        <p:blipFill rotWithShape="1">
          <a:blip r:embed="rId7"/>
          <a:srcRect l="622" b="68930"/>
          <a:stretch/>
        </p:blipFill>
        <p:spPr>
          <a:xfrm>
            <a:off x="17417" y="4513371"/>
            <a:ext cx="4175821" cy="1930972"/>
          </a:xfrm>
          <a:prstGeom prst="rect">
            <a:avLst/>
          </a:prstGeom>
        </p:spPr>
      </p:pic>
      <p:sp>
        <p:nvSpPr>
          <p:cNvPr id="10" name="正方形/長方形 9"/>
          <p:cNvSpPr/>
          <p:nvPr/>
        </p:nvSpPr>
        <p:spPr>
          <a:xfrm>
            <a:off x="864685" y="2835230"/>
            <a:ext cx="216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 name="正方形/長方形 10"/>
          <p:cNvSpPr/>
          <p:nvPr/>
        </p:nvSpPr>
        <p:spPr>
          <a:xfrm>
            <a:off x="981394" y="3257876"/>
            <a:ext cx="252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2" name="正方形/長方形 11"/>
          <p:cNvSpPr/>
          <p:nvPr/>
        </p:nvSpPr>
        <p:spPr>
          <a:xfrm>
            <a:off x="2250816" y="3257876"/>
            <a:ext cx="252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3" name="正方形/長方形 12"/>
          <p:cNvSpPr/>
          <p:nvPr/>
        </p:nvSpPr>
        <p:spPr>
          <a:xfrm>
            <a:off x="1920242" y="2848392"/>
            <a:ext cx="216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4" name="正方形/長方形 13"/>
          <p:cNvSpPr/>
          <p:nvPr/>
        </p:nvSpPr>
        <p:spPr>
          <a:xfrm>
            <a:off x="1085280" y="2834908"/>
            <a:ext cx="216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5" name="正方形/長方形 14"/>
          <p:cNvSpPr/>
          <p:nvPr/>
        </p:nvSpPr>
        <p:spPr>
          <a:xfrm>
            <a:off x="2152107" y="2848392"/>
            <a:ext cx="648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6" name="正方形/長方形 15"/>
          <p:cNvSpPr/>
          <p:nvPr/>
        </p:nvSpPr>
        <p:spPr>
          <a:xfrm>
            <a:off x="3582947" y="3038265"/>
            <a:ext cx="252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7" name="正方形/長方形 16"/>
          <p:cNvSpPr/>
          <p:nvPr/>
        </p:nvSpPr>
        <p:spPr>
          <a:xfrm>
            <a:off x="1182900" y="4988348"/>
            <a:ext cx="72000" cy="144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 name="テキスト ボックス 3"/>
          <p:cNvSpPr txBox="1"/>
          <p:nvPr/>
        </p:nvSpPr>
        <p:spPr>
          <a:xfrm>
            <a:off x="1098119" y="4929056"/>
            <a:ext cx="256802" cy="261610"/>
          </a:xfrm>
          <a:prstGeom prst="rect">
            <a:avLst/>
          </a:prstGeom>
          <a:noFill/>
        </p:spPr>
        <p:txBody>
          <a:bodyPr wrap="none" rtlCol="0">
            <a:spAutoFit/>
          </a:bodyPr>
          <a:lstStyle/>
          <a:p>
            <a:r>
              <a:rPr kumimoji="1" lang="en-US" altLang="ja-JP" sz="1050" dirty="0" smtClean="0"/>
              <a:t>1</a:t>
            </a:r>
            <a:endParaRPr kumimoji="1" lang="ja-JP" altLang="en-US" sz="1050" dirty="0"/>
          </a:p>
        </p:txBody>
      </p:sp>
      <p:sp>
        <p:nvSpPr>
          <p:cNvPr id="18" name="正方形/長方形 17"/>
          <p:cNvSpPr/>
          <p:nvPr/>
        </p:nvSpPr>
        <p:spPr>
          <a:xfrm>
            <a:off x="7694026" y="35769"/>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9" name="正方形/長方形 18"/>
          <p:cNvSpPr/>
          <p:nvPr/>
        </p:nvSpPr>
        <p:spPr>
          <a:xfrm>
            <a:off x="2698347" y="1079709"/>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0" name="正方形/長方形 19"/>
          <p:cNvSpPr/>
          <p:nvPr/>
        </p:nvSpPr>
        <p:spPr>
          <a:xfrm>
            <a:off x="5535465" y="920469"/>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1" name="正方形/長方形 20"/>
          <p:cNvSpPr/>
          <p:nvPr/>
        </p:nvSpPr>
        <p:spPr>
          <a:xfrm>
            <a:off x="1347301" y="1918034"/>
            <a:ext cx="36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2" name="正方形/長方形 21"/>
          <p:cNvSpPr/>
          <p:nvPr/>
        </p:nvSpPr>
        <p:spPr>
          <a:xfrm>
            <a:off x="1965962" y="1918034"/>
            <a:ext cx="36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3" name="正方形/長方形 22"/>
          <p:cNvSpPr/>
          <p:nvPr/>
        </p:nvSpPr>
        <p:spPr>
          <a:xfrm>
            <a:off x="2131264" y="1918034"/>
            <a:ext cx="36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4" name="正方形/長方形 23"/>
          <p:cNvSpPr/>
          <p:nvPr/>
        </p:nvSpPr>
        <p:spPr>
          <a:xfrm>
            <a:off x="1245996" y="1604091"/>
            <a:ext cx="36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5" name="正方形/長方形 24"/>
          <p:cNvSpPr/>
          <p:nvPr/>
        </p:nvSpPr>
        <p:spPr>
          <a:xfrm>
            <a:off x="1857843" y="1604091"/>
            <a:ext cx="36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6" name="正方形/長方形 25"/>
          <p:cNvSpPr/>
          <p:nvPr/>
        </p:nvSpPr>
        <p:spPr>
          <a:xfrm>
            <a:off x="2035319" y="1604091"/>
            <a:ext cx="36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7" name="正方形/長方形 26"/>
          <p:cNvSpPr/>
          <p:nvPr/>
        </p:nvSpPr>
        <p:spPr>
          <a:xfrm>
            <a:off x="6241048" y="920469"/>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8" name="正方形/長方形 27"/>
          <p:cNvSpPr/>
          <p:nvPr/>
        </p:nvSpPr>
        <p:spPr>
          <a:xfrm>
            <a:off x="5565945" y="4834196"/>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9" name="正方形/長方形 28"/>
          <p:cNvSpPr/>
          <p:nvPr/>
        </p:nvSpPr>
        <p:spPr>
          <a:xfrm>
            <a:off x="4750605" y="5281517"/>
            <a:ext cx="82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Tree>
    <p:extLst>
      <p:ext uri="{BB962C8B-B14F-4D97-AF65-F5344CB8AC3E}">
        <p14:creationId xmlns:p14="http://schemas.microsoft.com/office/powerpoint/2010/main" val="1399045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73325" y="0"/>
            <a:ext cx="4725347" cy="6792686"/>
          </a:xfrm>
          <a:prstGeom prst="rect">
            <a:avLst/>
          </a:prstGeom>
        </p:spPr>
      </p:pic>
      <p:sp>
        <p:nvSpPr>
          <p:cNvPr id="6" name="正方形/長方形 5"/>
          <p:cNvSpPr/>
          <p:nvPr/>
        </p:nvSpPr>
        <p:spPr>
          <a:xfrm>
            <a:off x="4291063" y="324088"/>
            <a:ext cx="72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p:cNvSpPr/>
          <p:nvPr/>
        </p:nvSpPr>
        <p:spPr>
          <a:xfrm>
            <a:off x="1813474" y="2078865"/>
            <a:ext cx="90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p:cNvSpPr/>
          <p:nvPr/>
        </p:nvSpPr>
        <p:spPr>
          <a:xfrm>
            <a:off x="1823000" y="3824116"/>
            <a:ext cx="72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4286300" y="3815407"/>
            <a:ext cx="90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p:cNvSpPr/>
          <p:nvPr/>
        </p:nvSpPr>
        <p:spPr>
          <a:xfrm>
            <a:off x="77653" y="1753150"/>
            <a:ext cx="72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p:cNvSpPr/>
          <p:nvPr/>
        </p:nvSpPr>
        <p:spPr>
          <a:xfrm>
            <a:off x="2588538" y="0"/>
            <a:ext cx="72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12"/>
          <p:cNvSpPr/>
          <p:nvPr/>
        </p:nvSpPr>
        <p:spPr>
          <a:xfrm>
            <a:off x="828587" y="1744441"/>
            <a:ext cx="144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p:cNvSpPr/>
          <p:nvPr/>
        </p:nvSpPr>
        <p:spPr>
          <a:xfrm>
            <a:off x="659187" y="1880200"/>
            <a:ext cx="162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テキスト ボックス 14"/>
          <p:cNvSpPr txBox="1"/>
          <p:nvPr/>
        </p:nvSpPr>
        <p:spPr>
          <a:xfrm>
            <a:off x="1391645" y="2202105"/>
            <a:ext cx="1311193" cy="369332"/>
          </a:xfrm>
          <a:prstGeom prst="rect">
            <a:avLst/>
          </a:prstGeom>
          <a:noFill/>
        </p:spPr>
        <p:txBody>
          <a:bodyPr wrap="square" rtlCol="0">
            <a:spAutoFit/>
          </a:bodyPr>
          <a:lstStyle/>
          <a:p>
            <a:r>
              <a:rPr kumimoji="1" lang="ja-JP" altLang="en-US" sz="600" dirty="0" smtClean="0"/>
              <a:t>粒子で近似した確率分布に対して，</a:t>
            </a:r>
            <a:endParaRPr kumimoji="1" lang="en-US" altLang="ja-JP" sz="600" dirty="0" smtClean="0"/>
          </a:p>
          <a:p>
            <a:r>
              <a:rPr lang="ja-JP" altLang="en-US" sz="600" dirty="0"/>
              <a:t>正規分布</a:t>
            </a:r>
            <a:r>
              <a:rPr lang="ja-JP" altLang="en-US" sz="600" dirty="0" smtClean="0"/>
              <a:t>でフィッティングをかける</a:t>
            </a:r>
            <a:endParaRPr lang="en-US" altLang="ja-JP" sz="600" dirty="0" smtClean="0"/>
          </a:p>
          <a:p>
            <a:r>
              <a:rPr kumimoji="1" lang="ja-JP" altLang="en-US" sz="600" dirty="0" smtClean="0"/>
              <a:t>→最尤法によるパラメータの更新</a:t>
            </a:r>
            <a:endParaRPr kumimoji="1" lang="en-US" altLang="ja-JP" sz="600" dirty="0" smtClean="0"/>
          </a:p>
        </p:txBody>
      </p:sp>
      <p:sp>
        <p:nvSpPr>
          <p:cNvPr id="18" name="正方形/長方形 17"/>
          <p:cNvSpPr/>
          <p:nvPr/>
        </p:nvSpPr>
        <p:spPr>
          <a:xfrm>
            <a:off x="1856490" y="2343779"/>
            <a:ext cx="432000" cy="9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9" name="テキスト ボックス 18"/>
          <p:cNvSpPr txBox="1"/>
          <p:nvPr/>
        </p:nvSpPr>
        <p:spPr>
          <a:xfrm>
            <a:off x="3733414" y="454046"/>
            <a:ext cx="1115297" cy="369332"/>
          </a:xfrm>
          <a:prstGeom prst="rect">
            <a:avLst/>
          </a:prstGeom>
          <a:noFill/>
        </p:spPr>
        <p:txBody>
          <a:bodyPr wrap="square" rtlCol="0">
            <a:spAutoFit/>
          </a:bodyPr>
          <a:lstStyle/>
          <a:p>
            <a:pPr algn="r"/>
            <a:r>
              <a:rPr kumimoji="1" lang="ja-JP" altLang="en-US" sz="600" dirty="0" smtClean="0"/>
              <a:t>現在のパラメータ下において</a:t>
            </a:r>
            <a:endParaRPr kumimoji="1" lang="en-US" altLang="ja-JP" sz="600" dirty="0" smtClean="0"/>
          </a:p>
          <a:p>
            <a:pPr algn="r"/>
            <a:r>
              <a:rPr kumimoji="1" lang="ja-JP" altLang="en-US" sz="600" dirty="0" smtClean="0"/>
              <a:t>粒子で確率分布を</a:t>
            </a:r>
            <a:endParaRPr kumimoji="1" lang="en-US" altLang="ja-JP" sz="600" dirty="0" smtClean="0"/>
          </a:p>
          <a:p>
            <a:pPr algn="r"/>
            <a:r>
              <a:rPr kumimoji="1" lang="ja-JP" altLang="en-US" sz="600" dirty="0" smtClean="0"/>
              <a:t>近似するイメージ</a:t>
            </a:r>
            <a:endParaRPr kumimoji="1" lang="ja-JP" altLang="en-US" sz="600" dirty="0"/>
          </a:p>
        </p:txBody>
      </p:sp>
      <p:sp>
        <p:nvSpPr>
          <p:cNvPr id="20" name="正方形/長方形 19"/>
          <p:cNvSpPr/>
          <p:nvPr/>
        </p:nvSpPr>
        <p:spPr>
          <a:xfrm>
            <a:off x="4145793" y="593825"/>
            <a:ext cx="180000" cy="9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en-US" altLang="ja-JP" dirty="0" smtClean="0"/>
          </a:p>
          <a:p>
            <a:pPr algn="r"/>
            <a:endParaRPr kumimoji="1" lang="ja-JP" altLang="en-US" dirty="0"/>
          </a:p>
        </p:txBody>
      </p:sp>
      <p:sp>
        <p:nvSpPr>
          <p:cNvPr id="21" name="テキスト ボックス 20"/>
          <p:cNvSpPr txBox="1"/>
          <p:nvPr/>
        </p:nvSpPr>
        <p:spPr>
          <a:xfrm>
            <a:off x="2979870" y="3653346"/>
            <a:ext cx="1339573" cy="276999"/>
          </a:xfrm>
          <a:prstGeom prst="rect">
            <a:avLst/>
          </a:prstGeom>
          <a:noFill/>
        </p:spPr>
        <p:txBody>
          <a:bodyPr wrap="square" rtlCol="0">
            <a:spAutoFit/>
          </a:bodyPr>
          <a:lstStyle/>
          <a:p>
            <a:r>
              <a:rPr kumimoji="1" lang="ja-JP" altLang="en-US" sz="600" dirty="0" smtClean="0"/>
              <a:t>粒子で近似した確率分布に対して，</a:t>
            </a:r>
            <a:endParaRPr kumimoji="1" lang="en-US" altLang="ja-JP" sz="600" dirty="0" smtClean="0"/>
          </a:p>
          <a:p>
            <a:r>
              <a:rPr lang="ja-JP" altLang="en-US" sz="600" dirty="0"/>
              <a:t>正規分布</a:t>
            </a:r>
            <a:r>
              <a:rPr lang="ja-JP" altLang="en-US" sz="600" dirty="0" smtClean="0"/>
              <a:t>でフィッティングをかける</a:t>
            </a:r>
            <a:endParaRPr kumimoji="1" lang="en-US" altLang="ja-JP" sz="600" dirty="0" smtClean="0"/>
          </a:p>
        </p:txBody>
      </p:sp>
      <p:sp>
        <p:nvSpPr>
          <p:cNvPr id="22" name="正方形/長方形 21"/>
          <p:cNvSpPr/>
          <p:nvPr/>
        </p:nvSpPr>
        <p:spPr>
          <a:xfrm>
            <a:off x="3444715" y="3793751"/>
            <a:ext cx="414000" cy="9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3" name="テキスト ボックス 22"/>
          <p:cNvSpPr txBox="1"/>
          <p:nvPr/>
        </p:nvSpPr>
        <p:spPr>
          <a:xfrm>
            <a:off x="1298841" y="3946702"/>
            <a:ext cx="1115297" cy="369332"/>
          </a:xfrm>
          <a:prstGeom prst="rect">
            <a:avLst/>
          </a:prstGeom>
          <a:noFill/>
        </p:spPr>
        <p:txBody>
          <a:bodyPr wrap="square" rtlCol="0">
            <a:spAutoFit/>
          </a:bodyPr>
          <a:lstStyle/>
          <a:p>
            <a:pPr algn="r"/>
            <a:r>
              <a:rPr kumimoji="1" lang="ja-JP" altLang="en-US" sz="600" dirty="0" smtClean="0"/>
              <a:t>現在のパラメータ下において</a:t>
            </a:r>
            <a:endParaRPr kumimoji="1" lang="en-US" altLang="ja-JP" sz="600" dirty="0" smtClean="0"/>
          </a:p>
          <a:p>
            <a:pPr algn="r"/>
            <a:r>
              <a:rPr kumimoji="1" lang="ja-JP" altLang="en-US" sz="600" dirty="0" smtClean="0"/>
              <a:t>粒子で確率分布を</a:t>
            </a:r>
            <a:endParaRPr kumimoji="1" lang="en-US" altLang="ja-JP" sz="600" dirty="0" smtClean="0"/>
          </a:p>
          <a:p>
            <a:pPr algn="r"/>
            <a:r>
              <a:rPr kumimoji="1" lang="ja-JP" altLang="en-US" sz="600" dirty="0" smtClean="0"/>
              <a:t>近似するイメージ</a:t>
            </a:r>
            <a:endParaRPr kumimoji="1" lang="ja-JP" altLang="en-US" sz="600" dirty="0"/>
          </a:p>
        </p:txBody>
      </p:sp>
      <p:sp>
        <p:nvSpPr>
          <p:cNvPr id="24" name="正方形/長方形 23"/>
          <p:cNvSpPr/>
          <p:nvPr/>
        </p:nvSpPr>
        <p:spPr>
          <a:xfrm>
            <a:off x="1704870" y="4086482"/>
            <a:ext cx="180000" cy="9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en-US" altLang="ja-JP" dirty="0" smtClean="0"/>
          </a:p>
          <a:p>
            <a:pPr algn="r"/>
            <a:endParaRPr kumimoji="1" lang="ja-JP" altLang="en-US" dirty="0"/>
          </a:p>
        </p:txBody>
      </p:sp>
      <p:sp>
        <p:nvSpPr>
          <p:cNvPr id="25" name="正方形/長方形 24"/>
          <p:cNvSpPr/>
          <p:nvPr/>
        </p:nvSpPr>
        <p:spPr>
          <a:xfrm>
            <a:off x="1551210" y="2429442"/>
            <a:ext cx="234000" cy="9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cxnSp>
        <p:nvCxnSpPr>
          <p:cNvPr id="3" name="直線矢印コネクタ 2"/>
          <p:cNvCxnSpPr/>
          <p:nvPr/>
        </p:nvCxnSpPr>
        <p:spPr>
          <a:xfrm flipH="1">
            <a:off x="3733414" y="927100"/>
            <a:ext cx="412379" cy="63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4085164" y="834767"/>
            <a:ext cx="582272" cy="184666"/>
          </a:xfrm>
          <a:prstGeom prst="rect">
            <a:avLst/>
          </a:prstGeom>
          <a:noFill/>
        </p:spPr>
        <p:txBody>
          <a:bodyPr wrap="square" rtlCol="0">
            <a:spAutoFit/>
          </a:bodyPr>
          <a:lstStyle/>
          <a:p>
            <a:r>
              <a:rPr lang="ja-JP" altLang="en-US" sz="600" dirty="0">
                <a:solidFill>
                  <a:schemeClr val="accent1"/>
                </a:solidFill>
              </a:rPr>
              <a:t>最善</a:t>
            </a:r>
            <a:r>
              <a:rPr lang="ja-JP" altLang="en-US" sz="600" dirty="0" smtClean="0">
                <a:solidFill>
                  <a:schemeClr val="accent1"/>
                </a:solidFill>
              </a:rPr>
              <a:t>の近似</a:t>
            </a:r>
            <a:endParaRPr lang="en-US" altLang="ja-JP" sz="600" dirty="0" smtClean="0">
              <a:solidFill>
                <a:schemeClr val="accent1"/>
              </a:solidFill>
            </a:endParaRPr>
          </a:p>
        </p:txBody>
      </p:sp>
      <p:cxnSp>
        <p:nvCxnSpPr>
          <p:cNvPr id="26" name="直線矢印コネクタ 25"/>
          <p:cNvCxnSpPr/>
          <p:nvPr/>
        </p:nvCxnSpPr>
        <p:spPr>
          <a:xfrm flipH="1" flipV="1">
            <a:off x="1391645" y="4293233"/>
            <a:ext cx="234339" cy="133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565354" y="4333931"/>
            <a:ext cx="582272" cy="184666"/>
          </a:xfrm>
          <a:prstGeom prst="rect">
            <a:avLst/>
          </a:prstGeom>
          <a:noFill/>
        </p:spPr>
        <p:txBody>
          <a:bodyPr wrap="square" rtlCol="0">
            <a:spAutoFit/>
          </a:bodyPr>
          <a:lstStyle/>
          <a:p>
            <a:r>
              <a:rPr lang="ja-JP" altLang="en-US" sz="600" dirty="0">
                <a:solidFill>
                  <a:schemeClr val="accent1"/>
                </a:solidFill>
              </a:rPr>
              <a:t>最善</a:t>
            </a:r>
            <a:r>
              <a:rPr lang="ja-JP" altLang="en-US" sz="600" dirty="0" smtClean="0">
                <a:solidFill>
                  <a:schemeClr val="accent1"/>
                </a:solidFill>
              </a:rPr>
              <a:t>の近似</a:t>
            </a:r>
            <a:endParaRPr kumimoji="1" lang="ja-JP" altLang="en-US" sz="600" dirty="0">
              <a:solidFill>
                <a:schemeClr val="accent1"/>
              </a:solidFill>
            </a:endParaRPr>
          </a:p>
        </p:txBody>
      </p:sp>
      <mc:AlternateContent xmlns:mc="http://schemas.openxmlformats.org/markup-compatibility/2006" xmlns:a14="http://schemas.microsoft.com/office/drawing/2010/main">
        <mc:Choice Requires="a14">
          <p:sp>
            <p:nvSpPr>
              <p:cNvPr id="30" name="テキスト ボックス 29"/>
              <p:cNvSpPr txBox="1"/>
              <p:nvPr/>
            </p:nvSpPr>
            <p:spPr>
              <a:xfrm>
                <a:off x="4497543" y="990600"/>
                <a:ext cx="1755475" cy="713619"/>
              </a:xfrm>
              <a:prstGeom prst="rect">
                <a:avLst/>
              </a:prstGeom>
              <a:noFill/>
            </p:spPr>
            <p:txBody>
              <a:bodyPr wrap="square" rtlCol="0">
                <a:spAutoFit/>
              </a:bodyPr>
              <a:lstStyle/>
              <a:p>
                <a:r>
                  <a:rPr lang="ja-JP" altLang="en-US" sz="800" dirty="0" smtClean="0"/>
                  <a:t>内部変数である寄与率は，真面目にやると</a:t>
                </a:r>
                <a14:m>
                  <m:oMath xmlns:m="http://schemas.openxmlformats.org/officeDocument/2006/math">
                    <m:sSub>
                      <m:sSubPr>
                        <m:ctrlPr>
                          <a:rPr kumimoji="1" lang="en-US" altLang="ja-JP" sz="800" i="1" smtClean="0">
                            <a:latin typeface="Cambria Math" panose="02040503050406030204" pitchFamily="18" charset="0"/>
                          </a:rPr>
                        </m:ctrlPr>
                      </m:sSubPr>
                      <m:e>
                        <m:r>
                          <a:rPr lang="ja-JP" altLang="en-US" sz="800" b="1" i="1">
                            <a:latin typeface="Cambria Math" panose="02040503050406030204" pitchFamily="18" charset="0"/>
                          </a:rPr>
                          <m:t>𝝁</m:t>
                        </m:r>
                      </m:e>
                      <m:sub>
                        <m:r>
                          <a:rPr kumimoji="1" lang="en-US" altLang="ja-JP" sz="800" b="0" i="1" smtClean="0">
                            <a:latin typeface="Cambria Math" panose="02040503050406030204" pitchFamily="18" charset="0"/>
                          </a:rPr>
                          <m:t>𝑘</m:t>
                        </m:r>
                      </m:sub>
                    </m:sSub>
                  </m:oMath>
                </a14:m>
                <a:r>
                  <a:rPr kumimoji="1" lang="ja-JP" altLang="en-US" sz="800" dirty="0" smtClean="0"/>
                  <a:t>や</a:t>
                </a:r>
                <a14:m>
                  <m:oMath xmlns:m="http://schemas.openxmlformats.org/officeDocument/2006/math">
                    <m:sSub>
                      <m:sSubPr>
                        <m:ctrlPr>
                          <a:rPr lang="en-US" altLang="ja-JP" sz="800" i="1">
                            <a:latin typeface="Cambria Math" panose="02040503050406030204" pitchFamily="18" charset="0"/>
                          </a:rPr>
                        </m:ctrlPr>
                      </m:sSubPr>
                      <m:e>
                        <m:r>
                          <a:rPr lang="el-GR" altLang="ja-JP" sz="800" b="0" i="1">
                            <a:latin typeface="Cambria Math" panose="02040503050406030204" pitchFamily="18" charset="0"/>
                            <a:ea typeface="Cambria Math" panose="02040503050406030204" pitchFamily="18" charset="0"/>
                          </a:rPr>
                          <m:t>𝛴</m:t>
                        </m:r>
                      </m:e>
                      <m:sub>
                        <m:r>
                          <a:rPr lang="en-US" altLang="ja-JP" sz="800" i="1">
                            <a:latin typeface="Cambria Math" panose="02040503050406030204" pitchFamily="18" charset="0"/>
                          </a:rPr>
                          <m:t>𝑘</m:t>
                        </m:r>
                      </m:sub>
                    </m:sSub>
                  </m:oMath>
                </a14:m>
                <a:r>
                  <a:rPr kumimoji="1" lang="ja-JP" altLang="en-US" sz="800" dirty="0" smtClean="0"/>
                  <a:t>に依存するんだけど，仮の初期パラメータ</a:t>
                </a:r>
                <a:r>
                  <a:rPr lang="ja-JP" altLang="en-US" sz="800" dirty="0" smtClean="0"/>
                  <a:t>を使って，寄与率を</a:t>
                </a:r>
                <a:r>
                  <a:rPr kumimoji="1" lang="ja-JP" altLang="en-US" sz="800" dirty="0" smtClean="0"/>
                  <a:t>計算済みの定数として扱うので，もとのグラフと違う形をとる．</a:t>
                </a:r>
                <a:endParaRPr kumimoji="1" lang="ja-JP" altLang="en-US" sz="800" dirty="0"/>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4497543" y="990600"/>
                <a:ext cx="1755475" cy="713619"/>
              </a:xfrm>
              <a:prstGeom prst="rect">
                <a:avLst/>
              </a:prstGeom>
              <a:blipFill rotWithShape="0">
                <a:blip r:embed="rId3"/>
                <a:stretch>
                  <a:fillRect/>
                </a:stretch>
              </a:blipFill>
            </p:spPr>
            <p:txBody>
              <a:bodyPr/>
              <a:lstStyle/>
              <a:p>
                <a:r>
                  <a:rPr lang="ja-JP" altLang="en-US">
                    <a:noFill/>
                  </a:rPr>
                  <a:t> </a:t>
                </a:r>
              </a:p>
            </p:txBody>
          </p:sp>
        </mc:Fallback>
      </mc:AlternateContent>
      <p:pic>
        <p:nvPicPr>
          <p:cNvPr id="31" name="図 30"/>
          <p:cNvPicPr>
            <a:picLocks noChangeAspect="1"/>
          </p:cNvPicPr>
          <p:nvPr/>
        </p:nvPicPr>
        <p:blipFill>
          <a:blip r:embed="rId2"/>
          <a:stretch>
            <a:fillRect/>
          </a:stretch>
        </p:blipFill>
        <p:spPr>
          <a:xfrm>
            <a:off x="6327692" y="0"/>
            <a:ext cx="4725347" cy="6792686"/>
          </a:xfrm>
          <a:prstGeom prst="rect">
            <a:avLst/>
          </a:prstGeom>
        </p:spPr>
      </p:pic>
      <p:sp>
        <p:nvSpPr>
          <p:cNvPr id="32" name="正方形/長方形 31"/>
          <p:cNvSpPr/>
          <p:nvPr/>
        </p:nvSpPr>
        <p:spPr>
          <a:xfrm>
            <a:off x="10545430" y="324088"/>
            <a:ext cx="72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p:cNvSpPr/>
          <p:nvPr/>
        </p:nvSpPr>
        <p:spPr>
          <a:xfrm>
            <a:off x="8067841" y="2078865"/>
            <a:ext cx="90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p:cNvSpPr/>
          <p:nvPr/>
        </p:nvSpPr>
        <p:spPr>
          <a:xfrm>
            <a:off x="8077367" y="3824116"/>
            <a:ext cx="72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p:cNvSpPr/>
          <p:nvPr/>
        </p:nvSpPr>
        <p:spPr>
          <a:xfrm>
            <a:off x="10540667" y="3815407"/>
            <a:ext cx="90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p:cNvSpPr/>
          <p:nvPr/>
        </p:nvSpPr>
        <p:spPr>
          <a:xfrm>
            <a:off x="6332020" y="1753150"/>
            <a:ext cx="72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p:cNvSpPr/>
          <p:nvPr/>
        </p:nvSpPr>
        <p:spPr>
          <a:xfrm>
            <a:off x="8842905" y="0"/>
            <a:ext cx="72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正方形/長方形 37"/>
          <p:cNvSpPr/>
          <p:nvPr/>
        </p:nvSpPr>
        <p:spPr>
          <a:xfrm>
            <a:off x="7082954" y="1744441"/>
            <a:ext cx="144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正方形/長方形 38"/>
          <p:cNvSpPr/>
          <p:nvPr/>
        </p:nvSpPr>
        <p:spPr>
          <a:xfrm>
            <a:off x="6913554" y="1880200"/>
            <a:ext cx="162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テキスト ボックス 39"/>
          <p:cNvSpPr txBox="1"/>
          <p:nvPr/>
        </p:nvSpPr>
        <p:spPr>
          <a:xfrm>
            <a:off x="7646012" y="2202105"/>
            <a:ext cx="1311193" cy="369332"/>
          </a:xfrm>
          <a:prstGeom prst="rect">
            <a:avLst/>
          </a:prstGeom>
          <a:noFill/>
        </p:spPr>
        <p:txBody>
          <a:bodyPr wrap="square" rtlCol="0">
            <a:spAutoFit/>
          </a:bodyPr>
          <a:lstStyle/>
          <a:p>
            <a:r>
              <a:rPr kumimoji="1" lang="ja-JP" altLang="en-US" sz="600" dirty="0" smtClean="0"/>
              <a:t>粒子で近似した確率分布に対して，</a:t>
            </a:r>
            <a:endParaRPr kumimoji="1" lang="en-US" altLang="ja-JP" sz="600" dirty="0" smtClean="0"/>
          </a:p>
          <a:p>
            <a:r>
              <a:rPr lang="ja-JP" altLang="en-US" sz="600" dirty="0"/>
              <a:t>正規分布</a:t>
            </a:r>
            <a:r>
              <a:rPr lang="ja-JP" altLang="en-US" sz="600" dirty="0" smtClean="0"/>
              <a:t>でフィッティングをかける</a:t>
            </a:r>
            <a:endParaRPr lang="en-US" altLang="ja-JP" sz="600" dirty="0" smtClean="0"/>
          </a:p>
          <a:p>
            <a:r>
              <a:rPr kumimoji="1" lang="ja-JP" altLang="en-US" sz="600" dirty="0" smtClean="0"/>
              <a:t>→最尤法によるパラメータの更新</a:t>
            </a:r>
            <a:endParaRPr kumimoji="1" lang="en-US" altLang="ja-JP" sz="600" dirty="0" smtClean="0"/>
          </a:p>
        </p:txBody>
      </p:sp>
      <p:sp>
        <p:nvSpPr>
          <p:cNvPr id="41" name="正方形/長方形 40"/>
          <p:cNvSpPr/>
          <p:nvPr/>
        </p:nvSpPr>
        <p:spPr>
          <a:xfrm>
            <a:off x="8110857" y="2343779"/>
            <a:ext cx="432000" cy="9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2" name="テキスト ボックス 41"/>
          <p:cNvSpPr txBox="1"/>
          <p:nvPr/>
        </p:nvSpPr>
        <p:spPr>
          <a:xfrm>
            <a:off x="9987781" y="454046"/>
            <a:ext cx="1115297" cy="369332"/>
          </a:xfrm>
          <a:prstGeom prst="rect">
            <a:avLst/>
          </a:prstGeom>
          <a:noFill/>
        </p:spPr>
        <p:txBody>
          <a:bodyPr wrap="square" rtlCol="0">
            <a:spAutoFit/>
          </a:bodyPr>
          <a:lstStyle/>
          <a:p>
            <a:pPr algn="r"/>
            <a:r>
              <a:rPr kumimoji="1" lang="ja-JP" altLang="en-US" sz="600" dirty="0" smtClean="0"/>
              <a:t>現在のパラメータ下において</a:t>
            </a:r>
            <a:endParaRPr kumimoji="1" lang="en-US" altLang="ja-JP" sz="600" dirty="0" smtClean="0"/>
          </a:p>
          <a:p>
            <a:pPr algn="r"/>
            <a:r>
              <a:rPr kumimoji="1" lang="ja-JP" altLang="en-US" sz="600" dirty="0" smtClean="0"/>
              <a:t>粒子で確率分布を</a:t>
            </a:r>
            <a:endParaRPr kumimoji="1" lang="en-US" altLang="ja-JP" sz="600" dirty="0" smtClean="0"/>
          </a:p>
          <a:p>
            <a:pPr algn="r"/>
            <a:r>
              <a:rPr kumimoji="1" lang="ja-JP" altLang="en-US" sz="600" dirty="0" smtClean="0"/>
              <a:t>近似するイメージ</a:t>
            </a:r>
            <a:endParaRPr kumimoji="1" lang="ja-JP" altLang="en-US" sz="600" dirty="0"/>
          </a:p>
        </p:txBody>
      </p:sp>
      <p:sp>
        <p:nvSpPr>
          <p:cNvPr id="43" name="正方形/長方形 42"/>
          <p:cNvSpPr/>
          <p:nvPr/>
        </p:nvSpPr>
        <p:spPr>
          <a:xfrm>
            <a:off x="10400160" y="593825"/>
            <a:ext cx="180000" cy="9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en-US" altLang="ja-JP" dirty="0" smtClean="0"/>
          </a:p>
          <a:p>
            <a:pPr algn="r"/>
            <a:endParaRPr kumimoji="1" lang="ja-JP" altLang="en-US" dirty="0"/>
          </a:p>
        </p:txBody>
      </p:sp>
      <p:sp>
        <p:nvSpPr>
          <p:cNvPr id="44" name="テキスト ボックス 43"/>
          <p:cNvSpPr txBox="1"/>
          <p:nvPr/>
        </p:nvSpPr>
        <p:spPr>
          <a:xfrm>
            <a:off x="9234237" y="3653346"/>
            <a:ext cx="1339573" cy="276999"/>
          </a:xfrm>
          <a:prstGeom prst="rect">
            <a:avLst/>
          </a:prstGeom>
          <a:noFill/>
        </p:spPr>
        <p:txBody>
          <a:bodyPr wrap="square" rtlCol="0">
            <a:spAutoFit/>
          </a:bodyPr>
          <a:lstStyle/>
          <a:p>
            <a:r>
              <a:rPr kumimoji="1" lang="ja-JP" altLang="en-US" sz="600" dirty="0" smtClean="0"/>
              <a:t>粒子で近似した確率分布に対して，</a:t>
            </a:r>
            <a:endParaRPr kumimoji="1" lang="en-US" altLang="ja-JP" sz="600" dirty="0" smtClean="0"/>
          </a:p>
          <a:p>
            <a:r>
              <a:rPr lang="ja-JP" altLang="en-US" sz="600" dirty="0"/>
              <a:t>正規分布</a:t>
            </a:r>
            <a:r>
              <a:rPr lang="ja-JP" altLang="en-US" sz="600" dirty="0" smtClean="0"/>
              <a:t>でフィッティングをかける</a:t>
            </a:r>
            <a:endParaRPr kumimoji="1" lang="en-US" altLang="ja-JP" sz="600" dirty="0" smtClean="0"/>
          </a:p>
        </p:txBody>
      </p:sp>
      <p:sp>
        <p:nvSpPr>
          <p:cNvPr id="45" name="正方形/長方形 44"/>
          <p:cNvSpPr/>
          <p:nvPr/>
        </p:nvSpPr>
        <p:spPr>
          <a:xfrm>
            <a:off x="9699082" y="3793751"/>
            <a:ext cx="414000" cy="9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6" name="テキスト ボックス 45"/>
          <p:cNvSpPr txBox="1"/>
          <p:nvPr/>
        </p:nvSpPr>
        <p:spPr>
          <a:xfrm>
            <a:off x="7553208" y="3946702"/>
            <a:ext cx="1115297" cy="369332"/>
          </a:xfrm>
          <a:prstGeom prst="rect">
            <a:avLst/>
          </a:prstGeom>
          <a:noFill/>
        </p:spPr>
        <p:txBody>
          <a:bodyPr wrap="square" rtlCol="0">
            <a:spAutoFit/>
          </a:bodyPr>
          <a:lstStyle/>
          <a:p>
            <a:pPr algn="r"/>
            <a:r>
              <a:rPr kumimoji="1" lang="ja-JP" altLang="en-US" sz="600" dirty="0" smtClean="0"/>
              <a:t>現在のパラメータ下において</a:t>
            </a:r>
            <a:endParaRPr kumimoji="1" lang="en-US" altLang="ja-JP" sz="600" dirty="0" smtClean="0"/>
          </a:p>
          <a:p>
            <a:pPr algn="r"/>
            <a:r>
              <a:rPr kumimoji="1" lang="ja-JP" altLang="en-US" sz="600" dirty="0" smtClean="0"/>
              <a:t>粒子で確率分布を</a:t>
            </a:r>
            <a:endParaRPr kumimoji="1" lang="en-US" altLang="ja-JP" sz="600" dirty="0" smtClean="0"/>
          </a:p>
          <a:p>
            <a:pPr algn="r"/>
            <a:r>
              <a:rPr kumimoji="1" lang="ja-JP" altLang="en-US" sz="600" dirty="0" smtClean="0"/>
              <a:t>近似するイメージ</a:t>
            </a:r>
            <a:endParaRPr kumimoji="1" lang="ja-JP" altLang="en-US" sz="600" dirty="0"/>
          </a:p>
        </p:txBody>
      </p:sp>
      <p:sp>
        <p:nvSpPr>
          <p:cNvPr id="47" name="正方形/長方形 46"/>
          <p:cNvSpPr/>
          <p:nvPr/>
        </p:nvSpPr>
        <p:spPr>
          <a:xfrm>
            <a:off x="7959237" y="4086482"/>
            <a:ext cx="180000" cy="9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en-US" altLang="ja-JP" dirty="0" smtClean="0"/>
          </a:p>
          <a:p>
            <a:pPr algn="r"/>
            <a:endParaRPr kumimoji="1" lang="ja-JP" altLang="en-US" dirty="0"/>
          </a:p>
        </p:txBody>
      </p:sp>
      <p:sp>
        <p:nvSpPr>
          <p:cNvPr id="48" name="正方形/長方形 47"/>
          <p:cNvSpPr/>
          <p:nvPr/>
        </p:nvSpPr>
        <p:spPr>
          <a:xfrm>
            <a:off x="7805577" y="2429442"/>
            <a:ext cx="234000" cy="9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cxnSp>
        <p:nvCxnSpPr>
          <p:cNvPr id="49" name="直線矢印コネクタ 48"/>
          <p:cNvCxnSpPr/>
          <p:nvPr/>
        </p:nvCxnSpPr>
        <p:spPr>
          <a:xfrm flipH="1">
            <a:off x="9987781" y="927100"/>
            <a:ext cx="412379" cy="63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339531" y="834767"/>
            <a:ext cx="582272" cy="184666"/>
          </a:xfrm>
          <a:prstGeom prst="rect">
            <a:avLst/>
          </a:prstGeom>
          <a:noFill/>
        </p:spPr>
        <p:txBody>
          <a:bodyPr wrap="square" rtlCol="0">
            <a:spAutoFit/>
          </a:bodyPr>
          <a:lstStyle/>
          <a:p>
            <a:r>
              <a:rPr lang="ja-JP" altLang="en-US" sz="600" dirty="0">
                <a:solidFill>
                  <a:schemeClr val="accent1"/>
                </a:solidFill>
              </a:rPr>
              <a:t>最善</a:t>
            </a:r>
            <a:r>
              <a:rPr lang="ja-JP" altLang="en-US" sz="600" dirty="0" smtClean="0">
                <a:solidFill>
                  <a:schemeClr val="accent1"/>
                </a:solidFill>
              </a:rPr>
              <a:t>の近似</a:t>
            </a:r>
            <a:endParaRPr lang="en-US" altLang="ja-JP" sz="600" dirty="0" smtClean="0">
              <a:solidFill>
                <a:schemeClr val="accent1"/>
              </a:solidFill>
            </a:endParaRPr>
          </a:p>
        </p:txBody>
      </p:sp>
      <p:cxnSp>
        <p:nvCxnSpPr>
          <p:cNvPr id="51" name="直線矢印コネクタ 50"/>
          <p:cNvCxnSpPr/>
          <p:nvPr/>
        </p:nvCxnSpPr>
        <p:spPr>
          <a:xfrm flipH="1" flipV="1">
            <a:off x="7646012" y="4293233"/>
            <a:ext cx="234339" cy="133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7819721" y="4333931"/>
            <a:ext cx="582272" cy="184666"/>
          </a:xfrm>
          <a:prstGeom prst="rect">
            <a:avLst/>
          </a:prstGeom>
          <a:noFill/>
        </p:spPr>
        <p:txBody>
          <a:bodyPr wrap="square" rtlCol="0">
            <a:spAutoFit/>
          </a:bodyPr>
          <a:lstStyle/>
          <a:p>
            <a:r>
              <a:rPr lang="ja-JP" altLang="en-US" sz="600" dirty="0">
                <a:solidFill>
                  <a:schemeClr val="accent1"/>
                </a:solidFill>
              </a:rPr>
              <a:t>最善</a:t>
            </a:r>
            <a:r>
              <a:rPr lang="ja-JP" altLang="en-US" sz="600" dirty="0" smtClean="0">
                <a:solidFill>
                  <a:schemeClr val="accent1"/>
                </a:solidFill>
              </a:rPr>
              <a:t>の近似</a:t>
            </a:r>
            <a:endParaRPr kumimoji="1" lang="ja-JP" altLang="en-US" sz="600" dirty="0">
              <a:solidFill>
                <a:schemeClr val="accent1"/>
              </a:solidFill>
            </a:endParaRPr>
          </a:p>
        </p:txBody>
      </p:sp>
      <mc:AlternateContent xmlns:mc="http://schemas.openxmlformats.org/markup-compatibility/2006" xmlns:a14="http://schemas.microsoft.com/office/drawing/2010/main">
        <mc:Choice Requires="a14">
          <p:sp>
            <p:nvSpPr>
              <p:cNvPr id="53" name="テキスト ボックス 52"/>
              <p:cNvSpPr txBox="1"/>
              <p:nvPr/>
            </p:nvSpPr>
            <p:spPr>
              <a:xfrm>
                <a:off x="10751910" y="990600"/>
                <a:ext cx="1755475" cy="713619"/>
              </a:xfrm>
              <a:prstGeom prst="rect">
                <a:avLst/>
              </a:prstGeom>
              <a:noFill/>
            </p:spPr>
            <p:txBody>
              <a:bodyPr wrap="square" rtlCol="0">
                <a:spAutoFit/>
              </a:bodyPr>
              <a:lstStyle/>
              <a:p>
                <a:r>
                  <a:rPr lang="ja-JP" altLang="en-US" sz="800" dirty="0" smtClean="0"/>
                  <a:t>内部変数である寄与率は，真面目にやると</a:t>
                </a:r>
                <a14:m>
                  <m:oMath xmlns:m="http://schemas.openxmlformats.org/officeDocument/2006/math">
                    <m:sSub>
                      <m:sSubPr>
                        <m:ctrlPr>
                          <a:rPr kumimoji="1" lang="en-US" altLang="ja-JP" sz="800" i="1" smtClean="0">
                            <a:latin typeface="Cambria Math" panose="02040503050406030204" pitchFamily="18" charset="0"/>
                          </a:rPr>
                        </m:ctrlPr>
                      </m:sSubPr>
                      <m:e>
                        <m:r>
                          <a:rPr lang="ja-JP" altLang="en-US" sz="800" b="1" i="1">
                            <a:latin typeface="Cambria Math" panose="02040503050406030204" pitchFamily="18" charset="0"/>
                          </a:rPr>
                          <m:t>𝝁</m:t>
                        </m:r>
                      </m:e>
                      <m:sub>
                        <m:r>
                          <a:rPr kumimoji="1" lang="en-US" altLang="ja-JP" sz="800" b="0" i="1" smtClean="0">
                            <a:latin typeface="Cambria Math" panose="02040503050406030204" pitchFamily="18" charset="0"/>
                          </a:rPr>
                          <m:t>𝑘</m:t>
                        </m:r>
                      </m:sub>
                    </m:sSub>
                  </m:oMath>
                </a14:m>
                <a:r>
                  <a:rPr kumimoji="1" lang="ja-JP" altLang="en-US" sz="800" dirty="0" smtClean="0"/>
                  <a:t>や</a:t>
                </a:r>
                <a14:m>
                  <m:oMath xmlns:m="http://schemas.openxmlformats.org/officeDocument/2006/math">
                    <m:sSub>
                      <m:sSubPr>
                        <m:ctrlPr>
                          <a:rPr lang="en-US" altLang="ja-JP" sz="800" i="1">
                            <a:latin typeface="Cambria Math" panose="02040503050406030204" pitchFamily="18" charset="0"/>
                          </a:rPr>
                        </m:ctrlPr>
                      </m:sSubPr>
                      <m:e>
                        <m:r>
                          <a:rPr lang="el-GR" altLang="ja-JP" sz="800" b="0" i="1">
                            <a:latin typeface="Cambria Math" panose="02040503050406030204" pitchFamily="18" charset="0"/>
                            <a:ea typeface="Cambria Math" panose="02040503050406030204" pitchFamily="18" charset="0"/>
                          </a:rPr>
                          <m:t>𝛴</m:t>
                        </m:r>
                      </m:e>
                      <m:sub>
                        <m:r>
                          <a:rPr lang="en-US" altLang="ja-JP" sz="800" i="1">
                            <a:latin typeface="Cambria Math" panose="02040503050406030204" pitchFamily="18" charset="0"/>
                          </a:rPr>
                          <m:t>𝑘</m:t>
                        </m:r>
                      </m:sub>
                    </m:sSub>
                  </m:oMath>
                </a14:m>
                <a:r>
                  <a:rPr kumimoji="1" lang="ja-JP" altLang="en-US" sz="800" dirty="0" smtClean="0"/>
                  <a:t>に依存するんだけど，仮の初期パラメータ</a:t>
                </a:r>
                <a:r>
                  <a:rPr lang="ja-JP" altLang="en-US" sz="800" dirty="0" smtClean="0"/>
                  <a:t>を使って，寄与率を</a:t>
                </a:r>
                <a:r>
                  <a:rPr kumimoji="1" lang="ja-JP" altLang="en-US" sz="800" dirty="0" smtClean="0"/>
                  <a:t>計算済みの定数として扱うので，もとのグラフと違う形をとる．</a:t>
                </a:r>
                <a:endParaRPr kumimoji="1" lang="ja-JP" altLang="en-US" sz="800" dirty="0"/>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10751910" y="990600"/>
                <a:ext cx="1755475" cy="713619"/>
              </a:xfrm>
              <a:prstGeom prst="rect">
                <a:avLst/>
              </a:prstGeom>
              <a:blipFill rotWithShape="0">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61688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0" y="1"/>
            <a:ext cx="4589417" cy="6752282"/>
          </a:xfrm>
          <a:prstGeom prst="rect">
            <a:avLst/>
          </a:prstGeom>
        </p:spPr>
      </p:pic>
      <p:sp>
        <p:nvSpPr>
          <p:cNvPr id="6" name="正方形/長方形 5"/>
          <p:cNvSpPr/>
          <p:nvPr/>
        </p:nvSpPr>
        <p:spPr>
          <a:xfrm>
            <a:off x="3829977" y="274353"/>
            <a:ext cx="149840" cy="108824"/>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7" name="正方形/長方形 6"/>
          <p:cNvSpPr/>
          <p:nvPr/>
        </p:nvSpPr>
        <p:spPr>
          <a:xfrm>
            <a:off x="3662719" y="603117"/>
            <a:ext cx="149840" cy="108824"/>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8" name="正方形/長方形 7"/>
          <p:cNvSpPr/>
          <p:nvPr/>
        </p:nvSpPr>
        <p:spPr>
          <a:xfrm>
            <a:off x="4311508" y="2053094"/>
            <a:ext cx="216000" cy="108824"/>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 name="正方形/長方形 8"/>
          <p:cNvSpPr/>
          <p:nvPr/>
        </p:nvSpPr>
        <p:spPr>
          <a:xfrm>
            <a:off x="884686" y="3807871"/>
            <a:ext cx="450000" cy="108824"/>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0" name="正方形/長方形 9"/>
          <p:cNvSpPr/>
          <p:nvPr/>
        </p:nvSpPr>
        <p:spPr>
          <a:xfrm>
            <a:off x="865634" y="4755609"/>
            <a:ext cx="186878" cy="187866"/>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 name="テキスト ボックス 10"/>
          <p:cNvSpPr txBox="1"/>
          <p:nvPr/>
        </p:nvSpPr>
        <p:spPr>
          <a:xfrm>
            <a:off x="1052512" y="4976813"/>
            <a:ext cx="538162" cy="184666"/>
          </a:xfrm>
          <a:prstGeom prst="rect">
            <a:avLst/>
          </a:prstGeom>
          <a:noFill/>
        </p:spPr>
        <p:txBody>
          <a:bodyPr wrap="square" rtlCol="0">
            <a:spAutoFit/>
          </a:bodyPr>
          <a:lstStyle/>
          <a:p>
            <a:r>
              <a:rPr kumimoji="1" lang="ja-JP" altLang="en-US" sz="600" dirty="0" smtClean="0"/>
              <a:t>事前確率</a:t>
            </a:r>
            <a:endParaRPr kumimoji="1" lang="ja-JP" altLang="en-US" sz="600" dirty="0"/>
          </a:p>
        </p:txBody>
      </p:sp>
      <p:sp>
        <p:nvSpPr>
          <p:cNvPr id="12" name="正方形/長方形 11"/>
          <p:cNvSpPr/>
          <p:nvPr/>
        </p:nvSpPr>
        <p:spPr>
          <a:xfrm>
            <a:off x="1129408" y="5014734"/>
            <a:ext cx="162000" cy="108824"/>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4" name="テキスト ボックス 13"/>
          <p:cNvSpPr txBox="1"/>
          <p:nvPr/>
        </p:nvSpPr>
        <p:spPr>
          <a:xfrm>
            <a:off x="1383541" y="4266668"/>
            <a:ext cx="538162" cy="184666"/>
          </a:xfrm>
          <a:prstGeom prst="rect">
            <a:avLst/>
          </a:prstGeom>
          <a:noFill/>
        </p:spPr>
        <p:txBody>
          <a:bodyPr wrap="square" rtlCol="0">
            <a:spAutoFit/>
          </a:bodyPr>
          <a:lstStyle/>
          <a:p>
            <a:r>
              <a:rPr kumimoji="1" lang="ja-JP" altLang="en-US" sz="600" dirty="0" smtClean="0"/>
              <a:t>尤度</a:t>
            </a:r>
            <a:endParaRPr kumimoji="1" lang="ja-JP" altLang="en-US" sz="600" dirty="0"/>
          </a:p>
        </p:txBody>
      </p:sp>
      <p:sp>
        <p:nvSpPr>
          <p:cNvPr id="13" name="正方形/長方形 12"/>
          <p:cNvSpPr/>
          <p:nvPr/>
        </p:nvSpPr>
        <p:spPr>
          <a:xfrm>
            <a:off x="1457281" y="4295063"/>
            <a:ext cx="180000" cy="108824"/>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cxnSp>
        <p:nvCxnSpPr>
          <p:cNvPr id="16" name="直線矢印コネクタ 15"/>
          <p:cNvCxnSpPr>
            <a:stCxn id="13" idx="1"/>
          </p:cNvCxnSpPr>
          <p:nvPr/>
        </p:nvCxnSpPr>
        <p:spPr>
          <a:xfrm flipH="1" flipV="1">
            <a:off x="1334687" y="4266669"/>
            <a:ext cx="122594" cy="8280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flipV="1">
            <a:off x="959073" y="4308072"/>
            <a:ext cx="213786" cy="70666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3394332" y="4244254"/>
            <a:ext cx="1311193" cy="369332"/>
          </a:xfrm>
          <a:prstGeom prst="rect">
            <a:avLst/>
          </a:prstGeom>
          <a:noFill/>
        </p:spPr>
        <p:txBody>
          <a:bodyPr wrap="square" rtlCol="0">
            <a:spAutoFit/>
          </a:bodyPr>
          <a:lstStyle/>
          <a:p>
            <a:r>
              <a:rPr kumimoji="1" lang="ja-JP" altLang="en-US" sz="600" dirty="0" smtClean="0"/>
              <a:t>粒子で近似した確率分布に対して，</a:t>
            </a:r>
            <a:endParaRPr kumimoji="1" lang="en-US" altLang="ja-JP" sz="600" dirty="0" smtClean="0"/>
          </a:p>
          <a:p>
            <a:r>
              <a:rPr lang="ja-JP" altLang="en-US" sz="600" dirty="0"/>
              <a:t>正規分布</a:t>
            </a:r>
            <a:r>
              <a:rPr lang="ja-JP" altLang="en-US" sz="600" dirty="0" smtClean="0"/>
              <a:t>でフィッティングをかける</a:t>
            </a:r>
            <a:endParaRPr lang="en-US" altLang="ja-JP" sz="600" dirty="0" smtClean="0"/>
          </a:p>
          <a:p>
            <a:r>
              <a:rPr kumimoji="1" lang="ja-JP" altLang="en-US" sz="600" dirty="0" smtClean="0"/>
              <a:t>→最尤法によるパラメータ更新</a:t>
            </a:r>
            <a:endParaRPr kumimoji="1" lang="en-US" altLang="ja-JP" sz="600" dirty="0" smtClean="0"/>
          </a:p>
        </p:txBody>
      </p:sp>
      <p:sp>
        <p:nvSpPr>
          <p:cNvPr id="24" name="テキスト ボックス 23"/>
          <p:cNvSpPr txBox="1"/>
          <p:nvPr/>
        </p:nvSpPr>
        <p:spPr>
          <a:xfrm>
            <a:off x="1384063" y="4478610"/>
            <a:ext cx="1115297" cy="369332"/>
          </a:xfrm>
          <a:prstGeom prst="rect">
            <a:avLst/>
          </a:prstGeom>
          <a:noFill/>
        </p:spPr>
        <p:txBody>
          <a:bodyPr wrap="square" rtlCol="0">
            <a:spAutoFit/>
          </a:bodyPr>
          <a:lstStyle/>
          <a:p>
            <a:r>
              <a:rPr kumimoji="1" lang="ja-JP" altLang="en-US" sz="600" dirty="0" smtClean="0"/>
              <a:t>現在のパラメータ下において</a:t>
            </a:r>
            <a:endParaRPr kumimoji="1" lang="en-US" altLang="ja-JP" sz="600" dirty="0" smtClean="0"/>
          </a:p>
          <a:p>
            <a:r>
              <a:rPr kumimoji="1" lang="ja-JP" altLang="en-US" sz="600" dirty="0" smtClean="0"/>
              <a:t>粒子で確率分布を</a:t>
            </a:r>
            <a:endParaRPr kumimoji="1" lang="en-US" altLang="ja-JP" sz="600" dirty="0" smtClean="0"/>
          </a:p>
          <a:p>
            <a:r>
              <a:rPr kumimoji="1" lang="ja-JP" altLang="en-US" sz="600" dirty="0" smtClean="0"/>
              <a:t>近似するイメージ</a:t>
            </a:r>
            <a:endParaRPr kumimoji="1" lang="ja-JP" altLang="en-US" sz="600" dirty="0"/>
          </a:p>
        </p:txBody>
      </p:sp>
      <p:sp>
        <p:nvSpPr>
          <p:cNvPr id="25" name="正方形/長方形 24"/>
          <p:cNvSpPr/>
          <p:nvPr/>
        </p:nvSpPr>
        <p:spPr>
          <a:xfrm>
            <a:off x="1449762" y="4608732"/>
            <a:ext cx="180000" cy="108824"/>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6" name="正方形/長方形 25"/>
          <p:cNvSpPr/>
          <p:nvPr/>
        </p:nvSpPr>
        <p:spPr>
          <a:xfrm>
            <a:off x="3859177" y="4382753"/>
            <a:ext cx="414000" cy="9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7" name="正方形/長方形 26"/>
          <p:cNvSpPr/>
          <p:nvPr/>
        </p:nvSpPr>
        <p:spPr>
          <a:xfrm>
            <a:off x="3545719" y="4475398"/>
            <a:ext cx="234000" cy="9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2" name="正方形/長方形 41"/>
          <p:cNvSpPr/>
          <p:nvPr/>
        </p:nvSpPr>
        <p:spPr>
          <a:xfrm>
            <a:off x="785601" y="1158742"/>
            <a:ext cx="126000" cy="64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3" name="正方形/長方形 42"/>
          <p:cNvSpPr/>
          <p:nvPr/>
        </p:nvSpPr>
        <p:spPr>
          <a:xfrm>
            <a:off x="376026" y="1308761"/>
            <a:ext cx="126000" cy="64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4" name="正方形/長方形 43"/>
          <p:cNvSpPr/>
          <p:nvPr/>
        </p:nvSpPr>
        <p:spPr>
          <a:xfrm>
            <a:off x="1449762" y="1308761"/>
            <a:ext cx="118800" cy="64800"/>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pic>
        <p:nvPicPr>
          <p:cNvPr id="45" name="図 44"/>
          <p:cNvPicPr>
            <a:picLocks noChangeAspect="1"/>
          </p:cNvPicPr>
          <p:nvPr/>
        </p:nvPicPr>
        <p:blipFill>
          <a:blip r:embed="rId2"/>
          <a:stretch>
            <a:fillRect/>
          </a:stretch>
        </p:blipFill>
        <p:spPr>
          <a:xfrm>
            <a:off x="4954127" y="1"/>
            <a:ext cx="4589417" cy="6752282"/>
          </a:xfrm>
          <a:prstGeom prst="rect">
            <a:avLst/>
          </a:prstGeom>
        </p:spPr>
      </p:pic>
      <p:sp>
        <p:nvSpPr>
          <p:cNvPr id="46" name="正方形/長方形 45"/>
          <p:cNvSpPr/>
          <p:nvPr/>
        </p:nvSpPr>
        <p:spPr>
          <a:xfrm>
            <a:off x="8784104" y="274353"/>
            <a:ext cx="149840" cy="108824"/>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7" name="正方形/長方形 46"/>
          <p:cNvSpPr/>
          <p:nvPr/>
        </p:nvSpPr>
        <p:spPr>
          <a:xfrm>
            <a:off x="8616846" y="603117"/>
            <a:ext cx="149840" cy="108824"/>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8" name="正方形/長方形 47"/>
          <p:cNvSpPr/>
          <p:nvPr/>
        </p:nvSpPr>
        <p:spPr>
          <a:xfrm>
            <a:off x="9265635" y="2053094"/>
            <a:ext cx="216000" cy="108824"/>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9" name="正方形/長方形 48"/>
          <p:cNvSpPr/>
          <p:nvPr/>
        </p:nvSpPr>
        <p:spPr>
          <a:xfrm>
            <a:off x="5838813" y="3807871"/>
            <a:ext cx="450000" cy="108824"/>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0" name="正方形/長方形 49"/>
          <p:cNvSpPr/>
          <p:nvPr/>
        </p:nvSpPr>
        <p:spPr>
          <a:xfrm>
            <a:off x="5819761" y="4755609"/>
            <a:ext cx="186878" cy="187866"/>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1" name="テキスト ボックス 50"/>
          <p:cNvSpPr txBox="1"/>
          <p:nvPr/>
        </p:nvSpPr>
        <p:spPr>
          <a:xfrm>
            <a:off x="6006639" y="4976813"/>
            <a:ext cx="538162" cy="184666"/>
          </a:xfrm>
          <a:prstGeom prst="rect">
            <a:avLst/>
          </a:prstGeom>
          <a:solidFill>
            <a:schemeClr val="bg1"/>
          </a:solidFill>
        </p:spPr>
        <p:txBody>
          <a:bodyPr wrap="square" rtlCol="0">
            <a:spAutoFit/>
          </a:bodyPr>
          <a:lstStyle/>
          <a:p>
            <a:r>
              <a:rPr kumimoji="1" lang="ja-JP" altLang="en-US" sz="600" dirty="0" smtClean="0"/>
              <a:t>事前確率</a:t>
            </a:r>
            <a:endParaRPr kumimoji="1" lang="ja-JP" altLang="en-US" sz="600" dirty="0"/>
          </a:p>
        </p:txBody>
      </p:sp>
      <p:sp>
        <p:nvSpPr>
          <p:cNvPr id="52" name="正方形/長方形 51"/>
          <p:cNvSpPr/>
          <p:nvPr/>
        </p:nvSpPr>
        <p:spPr>
          <a:xfrm>
            <a:off x="6083535" y="5014734"/>
            <a:ext cx="162000" cy="108824"/>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3" name="テキスト ボックス 52"/>
          <p:cNvSpPr txBox="1"/>
          <p:nvPr/>
        </p:nvSpPr>
        <p:spPr>
          <a:xfrm>
            <a:off x="6337668" y="4266668"/>
            <a:ext cx="538162" cy="184666"/>
          </a:xfrm>
          <a:prstGeom prst="rect">
            <a:avLst/>
          </a:prstGeom>
          <a:solidFill>
            <a:schemeClr val="bg1"/>
          </a:solidFill>
        </p:spPr>
        <p:txBody>
          <a:bodyPr wrap="square" rtlCol="0">
            <a:spAutoFit/>
          </a:bodyPr>
          <a:lstStyle/>
          <a:p>
            <a:r>
              <a:rPr kumimoji="1" lang="ja-JP" altLang="en-US" sz="600" dirty="0" smtClean="0"/>
              <a:t>尤度</a:t>
            </a:r>
            <a:endParaRPr kumimoji="1" lang="ja-JP" altLang="en-US" sz="600" dirty="0"/>
          </a:p>
        </p:txBody>
      </p:sp>
      <p:sp>
        <p:nvSpPr>
          <p:cNvPr id="54" name="正方形/長方形 53"/>
          <p:cNvSpPr/>
          <p:nvPr/>
        </p:nvSpPr>
        <p:spPr>
          <a:xfrm>
            <a:off x="6411408" y="4295063"/>
            <a:ext cx="180000" cy="108824"/>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cxnSp>
        <p:nvCxnSpPr>
          <p:cNvPr id="55" name="直線矢印コネクタ 54"/>
          <p:cNvCxnSpPr>
            <a:stCxn id="54" idx="1"/>
          </p:cNvCxnSpPr>
          <p:nvPr/>
        </p:nvCxnSpPr>
        <p:spPr>
          <a:xfrm flipH="1" flipV="1">
            <a:off x="6288814" y="4266669"/>
            <a:ext cx="122594" cy="8280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H="1" flipV="1">
            <a:off x="5913200" y="4308072"/>
            <a:ext cx="213786" cy="70666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8348459" y="4244254"/>
            <a:ext cx="1311193" cy="369332"/>
          </a:xfrm>
          <a:prstGeom prst="rect">
            <a:avLst/>
          </a:prstGeom>
          <a:noFill/>
        </p:spPr>
        <p:txBody>
          <a:bodyPr wrap="square" rtlCol="0">
            <a:spAutoFit/>
          </a:bodyPr>
          <a:lstStyle/>
          <a:p>
            <a:r>
              <a:rPr kumimoji="1" lang="ja-JP" altLang="en-US" sz="600" dirty="0" smtClean="0"/>
              <a:t>粒子で近似した確率分布に対して，</a:t>
            </a:r>
            <a:endParaRPr kumimoji="1" lang="en-US" altLang="ja-JP" sz="600" dirty="0" smtClean="0"/>
          </a:p>
          <a:p>
            <a:r>
              <a:rPr lang="ja-JP" altLang="en-US" sz="600" dirty="0"/>
              <a:t>正規分布</a:t>
            </a:r>
            <a:r>
              <a:rPr lang="ja-JP" altLang="en-US" sz="600" dirty="0" smtClean="0"/>
              <a:t>でフィッティングをかける</a:t>
            </a:r>
            <a:endParaRPr lang="en-US" altLang="ja-JP" sz="600" dirty="0" smtClean="0"/>
          </a:p>
          <a:p>
            <a:r>
              <a:rPr kumimoji="1" lang="ja-JP" altLang="en-US" sz="600" dirty="0" smtClean="0"/>
              <a:t>→最尤法によるパラメータ更新</a:t>
            </a:r>
            <a:endParaRPr kumimoji="1" lang="en-US" altLang="ja-JP" sz="600" dirty="0" smtClean="0"/>
          </a:p>
        </p:txBody>
      </p:sp>
      <p:sp>
        <p:nvSpPr>
          <p:cNvPr id="58" name="テキスト ボックス 57"/>
          <p:cNvSpPr txBox="1"/>
          <p:nvPr/>
        </p:nvSpPr>
        <p:spPr>
          <a:xfrm>
            <a:off x="6338190" y="4478610"/>
            <a:ext cx="1115297" cy="369332"/>
          </a:xfrm>
          <a:prstGeom prst="rect">
            <a:avLst/>
          </a:prstGeom>
          <a:noFill/>
        </p:spPr>
        <p:txBody>
          <a:bodyPr wrap="square" rtlCol="0">
            <a:spAutoFit/>
          </a:bodyPr>
          <a:lstStyle/>
          <a:p>
            <a:r>
              <a:rPr kumimoji="1" lang="ja-JP" altLang="en-US" sz="600" dirty="0" smtClean="0"/>
              <a:t>現在のパラメータ下において</a:t>
            </a:r>
            <a:endParaRPr kumimoji="1" lang="en-US" altLang="ja-JP" sz="600" dirty="0" smtClean="0"/>
          </a:p>
          <a:p>
            <a:r>
              <a:rPr kumimoji="1" lang="ja-JP" altLang="en-US" sz="600" dirty="0" smtClean="0"/>
              <a:t>粒子で確率分布を</a:t>
            </a:r>
            <a:endParaRPr kumimoji="1" lang="en-US" altLang="ja-JP" sz="600" dirty="0" smtClean="0"/>
          </a:p>
          <a:p>
            <a:r>
              <a:rPr kumimoji="1" lang="ja-JP" altLang="en-US" sz="600" dirty="0" smtClean="0"/>
              <a:t>近似するイメージ</a:t>
            </a:r>
            <a:endParaRPr kumimoji="1" lang="ja-JP" altLang="en-US" sz="600" dirty="0"/>
          </a:p>
        </p:txBody>
      </p:sp>
      <p:sp>
        <p:nvSpPr>
          <p:cNvPr id="59" name="正方形/長方形 58"/>
          <p:cNvSpPr/>
          <p:nvPr/>
        </p:nvSpPr>
        <p:spPr>
          <a:xfrm>
            <a:off x="6403889" y="4608732"/>
            <a:ext cx="180000" cy="108824"/>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0" name="正方形/長方形 59"/>
          <p:cNvSpPr/>
          <p:nvPr/>
        </p:nvSpPr>
        <p:spPr>
          <a:xfrm>
            <a:off x="8813304" y="4382753"/>
            <a:ext cx="414000" cy="9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1" name="正方形/長方形 60"/>
          <p:cNvSpPr/>
          <p:nvPr/>
        </p:nvSpPr>
        <p:spPr>
          <a:xfrm>
            <a:off x="8499846" y="4475398"/>
            <a:ext cx="234000" cy="9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2" name="正方形/長方形 61"/>
          <p:cNvSpPr/>
          <p:nvPr/>
        </p:nvSpPr>
        <p:spPr>
          <a:xfrm>
            <a:off x="5739728" y="1158742"/>
            <a:ext cx="126000" cy="64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3" name="正方形/長方形 62"/>
          <p:cNvSpPr/>
          <p:nvPr/>
        </p:nvSpPr>
        <p:spPr>
          <a:xfrm>
            <a:off x="5330153" y="1308761"/>
            <a:ext cx="126000" cy="64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4" name="正方形/長方形 63"/>
          <p:cNvSpPr/>
          <p:nvPr/>
        </p:nvSpPr>
        <p:spPr>
          <a:xfrm>
            <a:off x="6403889" y="1308761"/>
            <a:ext cx="118800" cy="64800"/>
          </a:xfrm>
          <a:prstGeom prst="rect">
            <a:avLst/>
          </a:prstGeom>
          <a:solidFill>
            <a:schemeClr val="bg1"/>
          </a:soli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Tree>
    <p:extLst>
      <p:ext uri="{BB962C8B-B14F-4D97-AF65-F5344CB8AC3E}">
        <p14:creationId xmlns:p14="http://schemas.microsoft.com/office/powerpoint/2010/main" val="2727660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0" y="46489"/>
            <a:ext cx="4167749" cy="4656822"/>
          </a:xfrm>
          <a:prstGeom prst="rect">
            <a:avLst/>
          </a:prstGeom>
        </p:spPr>
      </p:pic>
      <p:pic>
        <p:nvPicPr>
          <p:cNvPr id="5" name="図 4"/>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t="22310"/>
          <a:stretch/>
        </p:blipFill>
        <p:spPr>
          <a:xfrm>
            <a:off x="4199499" y="46489"/>
            <a:ext cx="4196101" cy="4537499"/>
          </a:xfrm>
          <a:prstGeom prst="rect">
            <a:avLst/>
          </a:prstGeom>
        </p:spPr>
      </p:pic>
      <p:pic>
        <p:nvPicPr>
          <p:cNvPr id="6" name="図 5"/>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Lst>
          </a:blip>
          <a:srcRect l="6167" b="-2"/>
          <a:stretch/>
        </p:blipFill>
        <p:spPr>
          <a:xfrm rot="60000">
            <a:off x="5738264" y="1149865"/>
            <a:ext cx="1837753" cy="128238"/>
          </a:xfrm>
          <a:prstGeom prst="rect">
            <a:avLst/>
          </a:prstGeom>
        </p:spPr>
      </p:pic>
      <p:sp>
        <p:nvSpPr>
          <p:cNvPr id="8" name="正方形/長方形 7"/>
          <p:cNvSpPr/>
          <p:nvPr/>
        </p:nvSpPr>
        <p:spPr>
          <a:xfrm>
            <a:off x="5723666" y="1258411"/>
            <a:ext cx="64671" cy="988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723666" y="1158768"/>
            <a:ext cx="1828866" cy="988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contrast="40000"/>
                    </a14:imgEffect>
                  </a14:imgLayer>
                </a14:imgProps>
              </a:ext>
            </a:extLst>
          </a:blip>
          <a:stretch>
            <a:fillRect/>
          </a:stretch>
        </p:blipFill>
        <p:spPr>
          <a:xfrm>
            <a:off x="4199499" y="4583988"/>
            <a:ext cx="4146485" cy="1375074"/>
          </a:xfrm>
          <a:prstGeom prst="rect">
            <a:avLst/>
          </a:prstGeom>
        </p:spPr>
      </p:pic>
      <p:pic>
        <p:nvPicPr>
          <p:cNvPr id="11" name="図 10"/>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b="79125"/>
          <a:stretch/>
        </p:blipFill>
        <p:spPr>
          <a:xfrm>
            <a:off x="3398" y="4703311"/>
            <a:ext cx="4196101" cy="1219200"/>
          </a:xfrm>
          <a:prstGeom prst="rect">
            <a:avLst/>
          </a:prstGeom>
        </p:spPr>
      </p:pic>
      <p:pic>
        <p:nvPicPr>
          <p:cNvPr id="2" name="図 1"/>
          <p:cNvPicPr>
            <a:picLocks noChangeAspect="1"/>
          </p:cNvPicPr>
          <p:nvPr/>
        </p:nvPicPr>
        <p:blipFill>
          <a:blip r:embed="rId10"/>
          <a:stretch>
            <a:fillRect/>
          </a:stretch>
        </p:blipFill>
        <p:spPr>
          <a:xfrm>
            <a:off x="1773677" y="934913"/>
            <a:ext cx="1274323" cy="645310"/>
          </a:xfrm>
          <a:prstGeom prst="rect">
            <a:avLst/>
          </a:prstGeom>
          <a:ln>
            <a:solidFill>
              <a:srgbClr val="C00000"/>
            </a:solidFill>
          </a:ln>
        </p:spPr>
      </p:pic>
      <p:sp>
        <p:nvSpPr>
          <p:cNvPr id="3" name="フリーフォーム 2"/>
          <p:cNvSpPr/>
          <p:nvPr/>
        </p:nvSpPr>
        <p:spPr>
          <a:xfrm>
            <a:off x="2917371" y="1541417"/>
            <a:ext cx="1227909" cy="1227909"/>
          </a:xfrm>
          <a:custGeom>
            <a:avLst/>
            <a:gdLst>
              <a:gd name="connsiteX0" fmla="*/ 130629 w 1227909"/>
              <a:gd name="connsiteY0" fmla="*/ 0 h 1262743"/>
              <a:gd name="connsiteX1" fmla="*/ 1227909 w 1227909"/>
              <a:gd name="connsiteY1" fmla="*/ 8709 h 1262743"/>
              <a:gd name="connsiteX2" fmla="*/ 1227909 w 1227909"/>
              <a:gd name="connsiteY2" fmla="*/ 1262743 h 1262743"/>
              <a:gd name="connsiteX3" fmla="*/ 0 w 1227909"/>
              <a:gd name="connsiteY3" fmla="*/ 1262743 h 1262743"/>
            </a:gdLst>
            <a:ahLst/>
            <a:cxnLst>
              <a:cxn ang="0">
                <a:pos x="connsiteX0" y="connsiteY0"/>
              </a:cxn>
              <a:cxn ang="0">
                <a:pos x="connsiteX1" y="connsiteY1"/>
              </a:cxn>
              <a:cxn ang="0">
                <a:pos x="connsiteX2" y="connsiteY2"/>
              </a:cxn>
              <a:cxn ang="0">
                <a:pos x="connsiteX3" y="connsiteY3"/>
              </a:cxn>
            </a:cxnLst>
            <a:rect l="l" t="t" r="r" b="b"/>
            <a:pathLst>
              <a:path w="1227909" h="1262743">
                <a:moveTo>
                  <a:pt x="130629" y="0"/>
                </a:moveTo>
                <a:lnTo>
                  <a:pt x="1227909" y="8709"/>
                </a:lnTo>
                <a:lnTo>
                  <a:pt x="1227909" y="1262743"/>
                </a:lnTo>
                <a:lnTo>
                  <a:pt x="0" y="1262743"/>
                </a:lnTo>
              </a:path>
            </a:pathLst>
          </a:custGeom>
          <a:noFill/>
          <a:ln w="63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248254" y="2521987"/>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3" name="正方形/長方形 12"/>
          <p:cNvSpPr/>
          <p:nvPr/>
        </p:nvSpPr>
        <p:spPr>
          <a:xfrm>
            <a:off x="272894" y="2735236"/>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4" name="正方形/長方形 13"/>
          <p:cNvSpPr/>
          <p:nvPr/>
        </p:nvSpPr>
        <p:spPr>
          <a:xfrm>
            <a:off x="630677" y="4095526"/>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5" name="正方形/長方形 14"/>
          <p:cNvSpPr/>
          <p:nvPr/>
        </p:nvSpPr>
        <p:spPr>
          <a:xfrm>
            <a:off x="3911280" y="4095526"/>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6" name="正方形/長方形 15"/>
          <p:cNvSpPr/>
          <p:nvPr/>
        </p:nvSpPr>
        <p:spPr>
          <a:xfrm>
            <a:off x="5061900" y="87406"/>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7" name="正方形/長方形 16"/>
          <p:cNvSpPr/>
          <p:nvPr/>
        </p:nvSpPr>
        <p:spPr>
          <a:xfrm>
            <a:off x="3911524" y="4547107"/>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8" name="正方形/長方形 17"/>
          <p:cNvSpPr/>
          <p:nvPr/>
        </p:nvSpPr>
        <p:spPr>
          <a:xfrm>
            <a:off x="4684681" y="1262351"/>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9" name="正方形/長方形 18"/>
          <p:cNvSpPr/>
          <p:nvPr/>
        </p:nvSpPr>
        <p:spPr>
          <a:xfrm>
            <a:off x="4816921" y="1492983"/>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0" name="正方形/長方形 19"/>
          <p:cNvSpPr/>
          <p:nvPr/>
        </p:nvSpPr>
        <p:spPr>
          <a:xfrm>
            <a:off x="7858400" y="1469417"/>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1" name="正方形/長方形 20"/>
          <p:cNvSpPr/>
          <p:nvPr/>
        </p:nvSpPr>
        <p:spPr>
          <a:xfrm>
            <a:off x="5504906" y="898506"/>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2" name="正方形/長方形 21"/>
          <p:cNvSpPr/>
          <p:nvPr/>
        </p:nvSpPr>
        <p:spPr>
          <a:xfrm>
            <a:off x="7178352" y="3928666"/>
            <a:ext cx="10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4" name="正方形/長方形 23"/>
          <p:cNvSpPr/>
          <p:nvPr/>
        </p:nvSpPr>
        <p:spPr>
          <a:xfrm>
            <a:off x="5723666" y="2418258"/>
            <a:ext cx="1152000" cy="324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5" name="正方形/長方形 24"/>
          <p:cNvSpPr/>
          <p:nvPr/>
        </p:nvSpPr>
        <p:spPr>
          <a:xfrm>
            <a:off x="5311140" y="3528883"/>
            <a:ext cx="152400" cy="141859"/>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6" name="正方形/長方形 25"/>
          <p:cNvSpPr/>
          <p:nvPr/>
        </p:nvSpPr>
        <p:spPr>
          <a:xfrm>
            <a:off x="5161284" y="3713800"/>
            <a:ext cx="576000" cy="152586"/>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7" name="正方形/長方形 26"/>
          <p:cNvSpPr/>
          <p:nvPr/>
        </p:nvSpPr>
        <p:spPr>
          <a:xfrm>
            <a:off x="4964906" y="2500986"/>
            <a:ext cx="612000" cy="152586"/>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cxnSp>
        <p:nvCxnSpPr>
          <p:cNvPr id="28" name="直線矢印コネクタ 27"/>
          <p:cNvCxnSpPr>
            <a:stCxn id="27" idx="2"/>
          </p:cNvCxnSpPr>
          <p:nvPr/>
        </p:nvCxnSpPr>
        <p:spPr>
          <a:xfrm flipH="1">
            <a:off x="5178900" y="2653572"/>
            <a:ext cx="92006" cy="106022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24" idx="2"/>
            <a:endCxn id="25" idx="3"/>
          </p:cNvCxnSpPr>
          <p:nvPr/>
        </p:nvCxnSpPr>
        <p:spPr>
          <a:xfrm flipH="1">
            <a:off x="5463540" y="2742258"/>
            <a:ext cx="836126" cy="85755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6994992" y="4156139"/>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5" name="テキスト ボックス 34"/>
          <p:cNvSpPr txBox="1"/>
          <p:nvPr/>
        </p:nvSpPr>
        <p:spPr>
          <a:xfrm>
            <a:off x="7066992" y="4297402"/>
            <a:ext cx="930233" cy="230832"/>
          </a:xfrm>
          <a:prstGeom prst="rect">
            <a:avLst/>
          </a:prstGeom>
          <a:noFill/>
        </p:spPr>
        <p:txBody>
          <a:bodyPr wrap="square" rtlCol="0">
            <a:spAutoFit/>
          </a:bodyPr>
          <a:lstStyle/>
          <a:p>
            <a:r>
              <a:rPr kumimoji="1" lang="en-US" altLang="ja-JP" sz="900" i="1" dirty="0" smtClean="0">
                <a:latin typeface="Times New Roman" panose="02020603050405020304" pitchFamily="18" charset="0"/>
                <a:cs typeface="Times New Roman" panose="02020603050405020304" pitchFamily="18" charset="0"/>
              </a:rPr>
              <a:t>M</a:t>
            </a:r>
            <a:r>
              <a:rPr kumimoji="1" lang="en-US" altLang="ja-JP" sz="900" dirty="0" smtClean="0"/>
              <a:t> </a:t>
            </a:r>
            <a:r>
              <a:rPr kumimoji="1" lang="ja-JP" altLang="en-US" sz="900" dirty="0" smtClean="0"/>
              <a:t>次元ベクトル</a:t>
            </a:r>
            <a:endParaRPr kumimoji="1" lang="en-US" altLang="ja-JP" sz="900" dirty="0" smtClean="0"/>
          </a:p>
        </p:txBody>
      </p:sp>
      <p:sp>
        <p:nvSpPr>
          <p:cNvPr id="36" name="正方形/長方形 35"/>
          <p:cNvSpPr/>
          <p:nvPr/>
        </p:nvSpPr>
        <p:spPr>
          <a:xfrm>
            <a:off x="5904463" y="4599228"/>
            <a:ext cx="10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7" name="正方形/長方形 36"/>
          <p:cNvSpPr/>
          <p:nvPr/>
        </p:nvSpPr>
        <p:spPr>
          <a:xfrm>
            <a:off x="6422623" y="4599228"/>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8" name="正方形/長方形 37"/>
          <p:cNvSpPr/>
          <p:nvPr/>
        </p:nvSpPr>
        <p:spPr>
          <a:xfrm>
            <a:off x="5976463" y="4919834"/>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9" name="正方形/長方形 38"/>
          <p:cNvSpPr/>
          <p:nvPr/>
        </p:nvSpPr>
        <p:spPr>
          <a:xfrm>
            <a:off x="5329961" y="5153022"/>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0" name="正方形/長方形 39"/>
          <p:cNvSpPr/>
          <p:nvPr/>
        </p:nvSpPr>
        <p:spPr>
          <a:xfrm>
            <a:off x="4801681" y="5370823"/>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1" name="正方形/長方形 40"/>
          <p:cNvSpPr/>
          <p:nvPr/>
        </p:nvSpPr>
        <p:spPr>
          <a:xfrm>
            <a:off x="6371383" y="5153022"/>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2" name="正方形/長方形 41"/>
          <p:cNvSpPr/>
          <p:nvPr/>
        </p:nvSpPr>
        <p:spPr>
          <a:xfrm>
            <a:off x="5015935" y="5370823"/>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3" name="正方形/長方形 42"/>
          <p:cNvSpPr/>
          <p:nvPr/>
        </p:nvSpPr>
        <p:spPr>
          <a:xfrm>
            <a:off x="4207119" y="5597366"/>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4" name="正方形/長方形 43"/>
          <p:cNvSpPr/>
          <p:nvPr/>
        </p:nvSpPr>
        <p:spPr>
          <a:xfrm>
            <a:off x="4926301" y="5588046"/>
            <a:ext cx="32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5" name="正方形/長方形 44"/>
          <p:cNvSpPr/>
          <p:nvPr/>
        </p:nvSpPr>
        <p:spPr>
          <a:xfrm>
            <a:off x="8219047" y="5370823"/>
            <a:ext cx="10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6" name="正方形/長方形 45"/>
          <p:cNvSpPr/>
          <p:nvPr/>
        </p:nvSpPr>
        <p:spPr>
          <a:xfrm>
            <a:off x="6951372" y="5594389"/>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Tree>
    <p:extLst>
      <p:ext uri="{BB962C8B-B14F-4D97-AF65-F5344CB8AC3E}">
        <p14:creationId xmlns:p14="http://schemas.microsoft.com/office/powerpoint/2010/main" val="2665603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0" y="46489"/>
            <a:ext cx="4167749" cy="4656822"/>
          </a:xfrm>
          <a:prstGeom prst="rect">
            <a:avLst/>
          </a:prstGeom>
        </p:spPr>
      </p:pic>
      <p:pic>
        <p:nvPicPr>
          <p:cNvPr id="5" name="図 4"/>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t="22310"/>
          <a:stretch/>
        </p:blipFill>
        <p:spPr>
          <a:xfrm>
            <a:off x="4199499" y="46489"/>
            <a:ext cx="4196101" cy="4537499"/>
          </a:xfrm>
          <a:prstGeom prst="rect">
            <a:avLst/>
          </a:prstGeom>
        </p:spPr>
      </p:pic>
      <p:pic>
        <p:nvPicPr>
          <p:cNvPr id="6" name="図 5"/>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Lst>
          </a:blip>
          <a:srcRect l="6167" b="-2"/>
          <a:stretch/>
        </p:blipFill>
        <p:spPr>
          <a:xfrm rot="60000">
            <a:off x="5738264" y="1149865"/>
            <a:ext cx="1837753" cy="128238"/>
          </a:xfrm>
          <a:prstGeom prst="rect">
            <a:avLst/>
          </a:prstGeom>
        </p:spPr>
      </p:pic>
      <p:sp>
        <p:nvSpPr>
          <p:cNvPr id="8" name="正方形/長方形 7"/>
          <p:cNvSpPr/>
          <p:nvPr/>
        </p:nvSpPr>
        <p:spPr>
          <a:xfrm>
            <a:off x="5723666" y="1258411"/>
            <a:ext cx="64671" cy="988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723666" y="1158768"/>
            <a:ext cx="1828866" cy="988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contrast="40000"/>
                    </a14:imgEffect>
                  </a14:imgLayer>
                </a14:imgProps>
              </a:ext>
            </a:extLst>
          </a:blip>
          <a:stretch>
            <a:fillRect/>
          </a:stretch>
        </p:blipFill>
        <p:spPr>
          <a:xfrm>
            <a:off x="4199499" y="4583988"/>
            <a:ext cx="4146485" cy="1375074"/>
          </a:xfrm>
          <a:prstGeom prst="rect">
            <a:avLst/>
          </a:prstGeom>
          <a:solidFill>
            <a:schemeClr val="bg1"/>
          </a:solidFill>
        </p:spPr>
      </p:pic>
      <p:pic>
        <p:nvPicPr>
          <p:cNvPr id="11" name="図 10"/>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b="79125"/>
          <a:stretch/>
        </p:blipFill>
        <p:spPr>
          <a:xfrm>
            <a:off x="3398" y="4703311"/>
            <a:ext cx="4196101" cy="1219200"/>
          </a:xfrm>
          <a:prstGeom prst="rect">
            <a:avLst/>
          </a:prstGeom>
        </p:spPr>
      </p:pic>
      <p:pic>
        <p:nvPicPr>
          <p:cNvPr id="2" name="図 1"/>
          <p:cNvPicPr>
            <a:picLocks noChangeAspect="1"/>
          </p:cNvPicPr>
          <p:nvPr/>
        </p:nvPicPr>
        <p:blipFill>
          <a:blip r:embed="rId10"/>
          <a:stretch>
            <a:fillRect/>
          </a:stretch>
        </p:blipFill>
        <p:spPr>
          <a:xfrm>
            <a:off x="1773677" y="934913"/>
            <a:ext cx="1274323" cy="645310"/>
          </a:xfrm>
          <a:prstGeom prst="rect">
            <a:avLst/>
          </a:prstGeom>
          <a:ln>
            <a:solidFill>
              <a:srgbClr val="C00000"/>
            </a:solidFill>
          </a:ln>
        </p:spPr>
      </p:pic>
      <p:sp>
        <p:nvSpPr>
          <p:cNvPr id="3" name="フリーフォーム 2"/>
          <p:cNvSpPr/>
          <p:nvPr/>
        </p:nvSpPr>
        <p:spPr>
          <a:xfrm>
            <a:off x="2917371" y="1541417"/>
            <a:ext cx="1227909" cy="1227909"/>
          </a:xfrm>
          <a:custGeom>
            <a:avLst/>
            <a:gdLst>
              <a:gd name="connsiteX0" fmla="*/ 130629 w 1227909"/>
              <a:gd name="connsiteY0" fmla="*/ 0 h 1262743"/>
              <a:gd name="connsiteX1" fmla="*/ 1227909 w 1227909"/>
              <a:gd name="connsiteY1" fmla="*/ 8709 h 1262743"/>
              <a:gd name="connsiteX2" fmla="*/ 1227909 w 1227909"/>
              <a:gd name="connsiteY2" fmla="*/ 1262743 h 1262743"/>
              <a:gd name="connsiteX3" fmla="*/ 0 w 1227909"/>
              <a:gd name="connsiteY3" fmla="*/ 1262743 h 1262743"/>
            </a:gdLst>
            <a:ahLst/>
            <a:cxnLst>
              <a:cxn ang="0">
                <a:pos x="connsiteX0" y="connsiteY0"/>
              </a:cxn>
              <a:cxn ang="0">
                <a:pos x="connsiteX1" y="connsiteY1"/>
              </a:cxn>
              <a:cxn ang="0">
                <a:pos x="connsiteX2" y="connsiteY2"/>
              </a:cxn>
              <a:cxn ang="0">
                <a:pos x="connsiteX3" y="connsiteY3"/>
              </a:cxn>
            </a:cxnLst>
            <a:rect l="l" t="t" r="r" b="b"/>
            <a:pathLst>
              <a:path w="1227909" h="1262743">
                <a:moveTo>
                  <a:pt x="130629" y="0"/>
                </a:moveTo>
                <a:lnTo>
                  <a:pt x="1227909" y="8709"/>
                </a:lnTo>
                <a:lnTo>
                  <a:pt x="1227909" y="1262743"/>
                </a:lnTo>
                <a:lnTo>
                  <a:pt x="0" y="1262743"/>
                </a:lnTo>
              </a:path>
            </a:pathLst>
          </a:custGeom>
          <a:noFill/>
          <a:ln w="63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248254" y="2521987"/>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3" name="正方形/長方形 12"/>
          <p:cNvSpPr/>
          <p:nvPr/>
        </p:nvSpPr>
        <p:spPr>
          <a:xfrm>
            <a:off x="272894" y="2735236"/>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4" name="正方形/長方形 13"/>
          <p:cNvSpPr/>
          <p:nvPr/>
        </p:nvSpPr>
        <p:spPr>
          <a:xfrm>
            <a:off x="630677" y="4095526"/>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5" name="正方形/長方形 14"/>
          <p:cNvSpPr/>
          <p:nvPr/>
        </p:nvSpPr>
        <p:spPr>
          <a:xfrm>
            <a:off x="3911280" y="4095526"/>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6" name="正方形/長方形 15"/>
          <p:cNvSpPr/>
          <p:nvPr/>
        </p:nvSpPr>
        <p:spPr>
          <a:xfrm>
            <a:off x="5061900" y="87406"/>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7" name="正方形/長方形 16"/>
          <p:cNvSpPr/>
          <p:nvPr/>
        </p:nvSpPr>
        <p:spPr>
          <a:xfrm>
            <a:off x="3911524" y="4547107"/>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8" name="正方形/長方形 17"/>
          <p:cNvSpPr/>
          <p:nvPr/>
        </p:nvSpPr>
        <p:spPr>
          <a:xfrm>
            <a:off x="4684681" y="1262351"/>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9" name="正方形/長方形 18"/>
          <p:cNvSpPr/>
          <p:nvPr/>
        </p:nvSpPr>
        <p:spPr>
          <a:xfrm>
            <a:off x="4816921" y="1492983"/>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0" name="正方形/長方形 19"/>
          <p:cNvSpPr/>
          <p:nvPr/>
        </p:nvSpPr>
        <p:spPr>
          <a:xfrm>
            <a:off x="7858400" y="1469417"/>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1" name="正方形/長方形 20"/>
          <p:cNvSpPr/>
          <p:nvPr/>
        </p:nvSpPr>
        <p:spPr>
          <a:xfrm>
            <a:off x="5504906" y="898506"/>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2" name="正方形/長方形 21"/>
          <p:cNvSpPr/>
          <p:nvPr/>
        </p:nvSpPr>
        <p:spPr>
          <a:xfrm>
            <a:off x="7178352" y="3928666"/>
            <a:ext cx="10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4" name="正方形/長方形 23"/>
          <p:cNvSpPr/>
          <p:nvPr/>
        </p:nvSpPr>
        <p:spPr>
          <a:xfrm>
            <a:off x="5723666" y="2418258"/>
            <a:ext cx="1152000" cy="324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5" name="正方形/長方形 24"/>
          <p:cNvSpPr/>
          <p:nvPr/>
        </p:nvSpPr>
        <p:spPr>
          <a:xfrm>
            <a:off x="5311140" y="3528883"/>
            <a:ext cx="152400" cy="141859"/>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6" name="正方形/長方形 25"/>
          <p:cNvSpPr/>
          <p:nvPr/>
        </p:nvSpPr>
        <p:spPr>
          <a:xfrm>
            <a:off x="5161284" y="3713800"/>
            <a:ext cx="576000" cy="152586"/>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7" name="正方形/長方形 26"/>
          <p:cNvSpPr/>
          <p:nvPr/>
        </p:nvSpPr>
        <p:spPr>
          <a:xfrm>
            <a:off x="4964906" y="2500986"/>
            <a:ext cx="612000" cy="152586"/>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cxnSp>
        <p:nvCxnSpPr>
          <p:cNvPr id="28" name="直線矢印コネクタ 27"/>
          <p:cNvCxnSpPr>
            <a:stCxn id="27" idx="2"/>
          </p:cNvCxnSpPr>
          <p:nvPr/>
        </p:nvCxnSpPr>
        <p:spPr>
          <a:xfrm flipH="1">
            <a:off x="5178900" y="2653572"/>
            <a:ext cx="92006" cy="106022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24" idx="2"/>
            <a:endCxn id="25" idx="3"/>
          </p:cNvCxnSpPr>
          <p:nvPr/>
        </p:nvCxnSpPr>
        <p:spPr>
          <a:xfrm flipH="1">
            <a:off x="5463540" y="2742258"/>
            <a:ext cx="836126" cy="85755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6994992" y="4156139"/>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5" name="テキスト ボックス 34"/>
          <p:cNvSpPr txBox="1"/>
          <p:nvPr/>
        </p:nvSpPr>
        <p:spPr>
          <a:xfrm>
            <a:off x="7066992" y="4297402"/>
            <a:ext cx="930233" cy="230832"/>
          </a:xfrm>
          <a:prstGeom prst="rect">
            <a:avLst/>
          </a:prstGeom>
          <a:solidFill>
            <a:schemeClr val="bg1"/>
          </a:solidFill>
        </p:spPr>
        <p:txBody>
          <a:bodyPr wrap="square" rtlCol="0">
            <a:spAutoFit/>
          </a:bodyPr>
          <a:lstStyle/>
          <a:p>
            <a:r>
              <a:rPr kumimoji="1" lang="en-US" altLang="ja-JP" sz="900" i="1" dirty="0" smtClean="0">
                <a:latin typeface="Times New Roman" panose="02020603050405020304" pitchFamily="18" charset="0"/>
                <a:cs typeface="Times New Roman" panose="02020603050405020304" pitchFamily="18" charset="0"/>
              </a:rPr>
              <a:t>M</a:t>
            </a:r>
            <a:r>
              <a:rPr kumimoji="1" lang="en-US" altLang="ja-JP" sz="900" dirty="0" smtClean="0"/>
              <a:t> </a:t>
            </a:r>
            <a:r>
              <a:rPr kumimoji="1" lang="ja-JP" altLang="en-US" sz="900" dirty="0" smtClean="0"/>
              <a:t>次元ベクトル</a:t>
            </a:r>
            <a:endParaRPr kumimoji="1" lang="en-US" altLang="ja-JP" sz="900" dirty="0" smtClean="0"/>
          </a:p>
        </p:txBody>
      </p:sp>
      <p:sp>
        <p:nvSpPr>
          <p:cNvPr id="36" name="正方形/長方形 35"/>
          <p:cNvSpPr/>
          <p:nvPr/>
        </p:nvSpPr>
        <p:spPr>
          <a:xfrm>
            <a:off x="5904463" y="4599228"/>
            <a:ext cx="10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7" name="正方形/長方形 36"/>
          <p:cNvSpPr/>
          <p:nvPr/>
        </p:nvSpPr>
        <p:spPr>
          <a:xfrm>
            <a:off x="6422623" y="4599228"/>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8" name="正方形/長方形 37"/>
          <p:cNvSpPr/>
          <p:nvPr/>
        </p:nvSpPr>
        <p:spPr>
          <a:xfrm>
            <a:off x="5976463" y="4919834"/>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9" name="正方形/長方形 38"/>
          <p:cNvSpPr/>
          <p:nvPr/>
        </p:nvSpPr>
        <p:spPr>
          <a:xfrm>
            <a:off x="5329961" y="5153022"/>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0" name="正方形/長方形 39"/>
          <p:cNvSpPr/>
          <p:nvPr/>
        </p:nvSpPr>
        <p:spPr>
          <a:xfrm>
            <a:off x="4801681" y="5370823"/>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1" name="正方形/長方形 40"/>
          <p:cNvSpPr/>
          <p:nvPr/>
        </p:nvSpPr>
        <p:spPr>
          <a:xfrm>
            <a:off x="6371383" y="5153022"/>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2" name="正方形/長方形 41"/>
          <p:cNvSpPr/>
          <p:nvPr/>
        </p:nvSpPr>
        <p:spPr>
          <a:xfrm>
            <a:off x="5015935" y="5370823"/>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3" name="正方形/長方形 42"/>
          <p:cNvSpPr/>
          <p:nvPr/>
        </p:nvSpPr>
        <p:spPr>
          <a:xfrm>
            <a:off x="4207119" y="5597366"/>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4" name="正方形/長方形 43"/>
          <p:cNvSpPr/>
          <p:nvPr/>
        </p:nvSpPr>
        <p:spPr>
          <a:xfrm>
            <a:off x="4926301" y="5588046"/>
            <a:ext cx="32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5" name="正方形/長方形 44"/>
          <p:cNvSpPr/>
          <p:nvPr/>
        </p:nvSpPr>
        <p:spPr>
          <a:xfrm>
            <a:off x="8219047" y="5370823"/>
            <a:ext cx="10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6" name="正方形/長方形 45"/>
          <p:cNvSpPr/>
          <p:nvPr/>
        </p:nvSpPr>
        <p:spPr>
          <a:xfrm>
            <a:off x="6951372" y="5594389"/>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Tree>
    <p:extLst>
      <p:ext uri="{BB962C8B-B14F-4D97-AF65-F5344CB8AC3E}">
        <p14:creationId xmlns:p14="http://schemas.microsoft.com/office/powerpoint/2010/main" val="1254160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4" name="直線コネクタ 83"/>
          <p:cNvCxnSpPr>
            <a:stCxn id="61" idx="1"/>
            <a:endCxn id="56" idx="5"/>
          </p:cNvCxnSpPr>
          <p:nvPr/>
        </p:nvCxnSpPr>
        <p:spPr>
          <a:xfrm flipH="1">
            <a:off x="5960543" y="2345962"/>
            <a:ext cx="507358" cy="3575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49" idx="4"/>
            <a:endCxn id="46" idx="0"/>
          </p:cNvCxnSpPr>
          <p:nvPr/>
        </p:nvCxnSpPr>
        <p:spPr>
          <a:xfrm flipV="1">
            <a:off x="4977736" y="2113242"/>
            <a:ext cx="73927" cy="31308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p:cNvCxnSpPr>
            <a:stCxn id="49" idx="7"/>
            <a:endCxn id="45" idx="3"/>
          </p:cNvCxnSpPr>
          <p:nvPr/>
        </p:nvCxnSpPr>
        <p:spPr>
          <a:xfrm>
            <a:off x="4946478" y="2350862"/>
            <a:ext cx="224853" cy="17227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a:stCxn id="49" idx="1"/>
            <a:endCxn id="44" idx="5"/>
          </p:cNvCxnSpPr>
          <p:nvPr/>
        </p:nvCxnSpPr>
        <p:spPr>
          <a:xfrm flipH="1">
            <a:off x="4501636" y="2350862"/>
            <a:ext cx="507358" cy="3575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a:stCxn id="49" idx="1"/>
            <a:endCxn id="47" idx="5"/>
          </p:cNvCxnSpPr>
          <p:nvPr/>
        </p:nvCxnSpPr>
        <p:spPr>
          <a:xfrm flipH="1">
            <a:off x="4788581" y="2350862"/>
            <a:ext cx="220413" cy="21092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4" name="図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0" y="0"/>
            <a:ext cx="4189013" cy="3912581"/>
          </a:xfrm>
          <a:prstGeom prst="rect">
            <a:avLst/>
          </a:prstGeom>
        </p:spPr>
      </p:pic>
      <p:pic>
        <p:nvPicPr>
          <p:cNvPr id="5" name="図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49616" y="3950266"/>
            <a:ext cx="4139397" cy="1750738"/>
          </a:xfrm>
          <a:prstGeom prst="rect">
            <a:avLst/>
          </a:prstGeom>
        </p:spPr>
      </p:pic>
      <p:sp>
        <p:nvSpPr>
          <p:cNvPr id="6" name="正方形/長方形 5"/>
          <p:cNvSpPr/>
          <p:nvPr/>
        </p:nvSpPr>
        <p:spPr>
          <a:xfrm>
            <a:off x="2556281" y="702942"/>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7" name="正方形/長方形 6"/>
          <p:cNvSpPr/>
          <p:nvPr/>
        </p:nvSpPr>
        <p:spPr>
          <a:xfrm>
            <a:off x="4073750" y="694235"/>
            <a:ext cx="10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8" name="正方形/長方形 7"/>
          <p:cNvSpPr/>
          <p:nvPr/>
        </p:nvSpPr>
        <p:spPr>
          <a:xfrm>
            <a:off x="430301" y="931542"/>
            <a:ext cx="10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 name="正方形/長方形 8"/>
          <p:cNvSpPr/>
          <p:nvPr/>
        </p:nvSpPr>
        <p:spPr>
          <a:xfrm>
            <a:off x="2538281" y="1609722"/>
            <a:ext cx="10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0" name="正方形/長方形 9"/>
          <p:cNvSpPr/>
          <p:nvPr/>
        </p:nvSpPr>
        <p:spPr>
          <a:xfrm>
            <a:off x="3941801" y="1601014"/>
            <a:ext cx="25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 name="正方形/長方形 10"/>
          <p:cNvSpPr/>
          <p:nvPr/>
        </p:nvSpPr>
        <p:spPr>
          <a:xfrm>
            <a:off x="2355521" y="1156332"/>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2" name="正方形/長方形 11"/>
          <p:cNvSpPr/>
          <p:nvPr/>
        </p:nvSpPr>
        <p:spPr>
          <a:xfrm>
            <a:off x="1601141" y="1377312"/>
            <a:ext cx="25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3" name="正方形/長方形 12"/>
          <p:cNvSpPr/>
          <p:nvPr/>
        </p:nvSpPr>
        <p:spPr>
          <a:xfrm>
            <a:off x="2191421" y="1377312"/>
            <a:ext cx="10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 name="円/楕円 1"/>
          <p:cNvSpPr/>
          <p:nvPr/>
        </p:nvSpPr>
        <p:spPr>
          <a:xfrm>
            <a:off x="4609102" y="679142"/>
            <a:ext cx="720000" cy="720000"/>
          </a:xfrm>
          <a:prstGeom prst="ellipse">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4" name="円/楕円 13"/>
          <p:cNvSpPr/>
          <p:nvPr/>
        </p:nvSpPr>
        <p:spPr>
          <a:xfrm>
            <a:off x="6080211" y="679142"/>
            <a:ext cx="720000" cy="720000"/>
          </a:xfrm>
          <a:prstGeom prst="ellipse">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 name="円/楕円 2"/>
          <p:cNvSpPr/>
          <p:nvPr/>
        </p:nvSpPr>
        <p:spPr>
          <a:xfrm flipH="1">
            <a:off x="5947596" y="1279604"/>
            <a:ext cx="88410" cy="884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円/楕円 15"/>
          <p:cNvSpPr/>
          <p:nvPr/>
        </p:nvSpPr>
        <p:spPr>
          <a:xfrm flipH="1">
            <a:off x="6554775" y="1094315"/>
            <a:ext cx="88410" cy="884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7" name="円/楕円 16"/>
          <p:cNvSpPr/>
          <p:nvPr/>
        </p:nvSpPr>
        <p:spPr>
          <a:xfrm flipH="1">
            <a:off x="6466365" y="759884"/>
            <a:ext cx="88410" cy="884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 name="円/楕円 17"/>
          <p:cNvSpPr/>
          <p:nvPr/>
        </p:nvSpPr>
        <p:spPr>
          <a:xfrm flipH="1">
            <a:off x="6208347" y="1111529"/>
            <a:ext cx="88410" cy="884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9" name="円/楕円 18"/>
          <p:cNvSpPr/>
          <p:nvPr/>
        </p:nvSpPr>
        <p:spPr>
          <a:xfrm flipH="1">
            <a:off x="6844416" y="664634"/>
            <a:ext cx="88410" cy="884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1" name="右矢印 20"/>
          <p:cNvSpPr/>
          <p:nvPr/>
        </p:nvSpPr>
        <p:spPr>
          <a:xfrm>
            <a:off x="5445546" y="923933"/>
            <a:ext cx="407856" cy="295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4442636" y="300134"/>
            <a:ext cx="1096015" cy="369332"/>
          </a:xfrm>
          <a:prstGeom prst="rect">
            <a:avLst/>
          </a:prstGeom>
          <a:noFill/>
        </p:spPr>
        <p:txBody>
          <a:bodyPr wrap="square" rtlCol="0">
            <a:spAutoFit/>
          </a:bodyPr>
          <a:lstStyle/>
          <a:p>
            <a:r>
              <a:rPr lang="ja-JP" altLang="en-US" sz="900" dirty="0"/>
              <a:t>　</a:t>
            </a:r>
            <a:r>
              <a:rPr lang="ja-JP" altLang="en-US" sz="900" dirty="0" smtClean="0"/>
              <a:t>　を中心に，半径</a:t>
            </a:r>
            <a:endParaRPr lang="en-US" altLang="ja-JP" sz="900" dirty="0" smtClean="0"/>
          </a:p>
          <a:p>
            <a:r>
              <a:rPr lang="ja-JP" altLang="en-US" sz="900" dirty="0" smtClean="0"/>
              <a:t>固定の円を書く</a:t>
            </a:r>
            <a:endParaRPr kumimoji="1" lang="ja-JP" altLang="en-US" sz="900" dirty="0"/>
          </a:p>
        </p:txBody>
      </p:sp>
      <p:sp>
        <p:nvSpPr>
          <p:cNvPr id="23" name="円/楕円 22"/>
          <p:cNvSpPr/>
          <p:nvPr/>
        </p:nvSpPr>
        <p:spPr>
          <a:xfrm flipH="1">
            <a:off x="6392438" y="984557"/>
            <a:ext cx="88410" cy="884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flipH="1">
            <a:off x="4923479" y="999572"/>
            <a:ext cx="88410" cy="884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テキスト ボックス 25"/>
              <p:cNvSpPr txBox="1"/>
              <p:nvPr/>
            </p:nvSpPr>
            <p:spPr>
              <a:xfrm>
                <a:off x="4771459" y="830295"/>
                <a:ext cx="220398"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100" b="0" i="1" smtClean="0">
                          <a:latin typeface="Cambria Math" panose="02040503050406030204" pitchFamily="18" charset="0"/>
                        </a:rPr>
                        <m:t>𝑥</m:t>
                      </m:r>
                      <m:r>
                        <a:rPr kumimoji="1" lang="en-US" altLang="ja-JP" sz="1100" b="0" i="1" smtClean="0">
                          <a:latin typeface="Cambria Math" panose="02040503050406030204" pitchFamily="18" charset="0"/>
                        </a:rPr>
                        <m:t>′</m:t>
                      </m:r>
                    </m:oMath>
                  </m:oMathPara>
                </a14:m>
                <a:endParaRPr kumimoji="1" lang="ja-JP" altLang="en-US" sz="1100" dirty="0"/>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4771459" y="830295"/>
                <a:ext cx="220398" cy="169277"/>
              </a:xfrm>
              <a:prstGeom prst="rect">
                <a:avLst/>
              </a:prstGeom>
              <a:blipFill rotWithShape="0">
                <a:blip r:embed="rId6"/>
                <a:stretch>
                  <a:fillRect l="-2778" t="-3571" b="-142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4498903" y="331160"/>
                <a:ext cx="220398"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100" b="0" i="1" smtClean="0">
                          <a:latin typeface="Cambria Math" panose="02040503050406030204" pitchFamily="18" charset="0"/>
                        </a:rPr>
                        <m:t>𝑥</m:t>
                      </m:r>
                      <m:r>
                        <a:rPr kumimoji="1" lang="en-US" altLang="ja-JP" sz="1100" b="0" i="1" smtClean="0">
                          <a:latin typeface="Cambria Math" panose="02040503050406030204" pitchFamily="18" charset="0"/>
                        </a:rPr>
                        <m:t>′</m:t>
                      </m:r>
                    </m:oMath>
                  </m:oMathPara>
                </a14:m>
                <a:endParaRPr kumimoji="1" lang="ja-JP" altLang="en-US" sz="1100"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4498903" y="331160"/>
                <a:ext cx="220398" cy="169277"/>
              </a:xfrm>
              <a:prstGeom prst="rect">
                <a:avLst/>
              </a:prstGeom>
              <a:blipFill rotWithShape="0">
                <a:blip r:embed="rId7"/>
                <a:stretch>
                  <a:fillRect t="-3571" r="-2778" b="-14286"/>
                </a:stretch>
              </a:blipFill>
            </p:spPr>
            <p:txBody>
              <a:bodyPr/>
              <a:lstStyle/>
              <a:p>
                <a:r>
                  <a:rPr lang="ja-JP" altLang="en-US">
                    <a:noFill/>
                  </a:rPr>
                  <a:t> </a:t>
                </a:r>
              </a:p>
            </p:txBody>
          </p:sp>
        </mc:Fallback>
      </mc:AlternateContent>
      <p:sp>
        <p:nvSpPr>
          <p:cNvPr id="28" name="テキスト ボックス 27"/>
          <p:cNvSpPr txBox="1"/>
          <p:nvPr/>
        </p:nvSpPr>
        <p:spPr>
          <a:xfrm>
            <a:off x="5860045" y="296842"/>
            <a:ext cx="1212639" cy="369332"/>
          </a:xfrm>
          <a:prstGeom prst="rect">
            <a:avLst/>
          </a:prstGeom>
          <a:noFill/>
        </p:spPr>
        <p:txBody>
          <a:bodyPr wrap="square" rtlCol="0">
            <a:spAutoFit/>
          </a:bodyPr>
          <a:lstStyle/>
          <a:p>
            <a:r>
              <a:rPr lang="ja-JP" altLang="en-US" sz="900" dirty="0" smtClean="0"/>
              <a:t>いくつ標本が入るか調べる</a:t>
            </a:r>
            <a:endParaRPr kumimoji="1" lang="ja-JP" altLang="en-US" sz="900" dirty="0"/>
          </a:p>
        </p:txBody>
      </p:sp>
      <p:sp>
        <p:nvSpPr>
          <p:cNvPr id="36" name="右矢印 35"/>
          <p:cNvSpPr/>
          <p:nvPr/>
        </p:nvSpPr>
        <p:spPr>
          <a:xfrm>
            <a:off x="5468301" y="2233390"/>
            <a:ext cx="407856" cy="295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4527135" y="1530256"/>
            <a:ext cx="1096015" cy="369332"/>
          </a:xfrm>
          <a:prstGeom prst="rect">
            <a:avLst/>
          </a:prstGeom>
          <a:noFill/>
        </p:spPr>
        <p:txBody>
          <a:bodyPr wrap="square" rtlCol="0">
            <a:spAutoFit/>
          </a:bodyPr>
          <a:lstStyle/>
          <a:p>
            <a:r>
              <a:rPr lang="ja-JP" altLang="en-US" sz="900" dirty="0"/>
              <a:t>　</a:t>
            </a:r>
            <a:r>
              <a:rPr lang="ja-JP" altLang="en-US" sz="900" dirty="0" smtClean="0"/>
              <a:t>　に近い</a:t>
            </a:r>
            <a:r>
              <a:rPr lang="en-US" altLang="ja-JP" sz="900" i="1" dirty="0">
                <a:latin typeface="Times New Roman" panose="02020603050405020304" pitchFamily="18" charset="0"/>
                <a:cs typeface="Times New Roman" panose="02020603050405020304" pitchFamily="18" charset="0"/>
              </a:rPr>
              <a:t>k</a:t>
            </a:r>
            <a:r>
              <a:rPr lang="ja-JP" altLang="en-US" sz="900" dirty="0" smtClean="0"/>
              <a:t>個の</a:t>
            </a:r>
            <a:endParaRPr lang="en-US" altLang="ja-JP" sz="900" dirty="0" smtClean="0"/>
          </a:p>
          <a:p>
            <a:r>
              <a:rPr lang="ja-JP" altLang="en-US" sz="900" dirty="0"/>
              <a:t>標本</a:t>
            </a:r>
            <a:r>
              <a:rPr lang="ja-JP" altLang="en-US" sz="900" dirty="0" smtClean="0"/>
              <a:t>を選ぶ</a:t>
            </a:r>
            <a:endParaRPr kumimoji="1" lang="ja-JP" altLang="en-US" sz="900" dirty="0"/>
          </a:p>
        </p:txBody>
      </p:sp>
      <mc:AlternateContent xmlns:mc="http://schemas.openxmlformats.org/markup-compatibility/2006" xmlns:a14="http://schemas.microsoft.com/office/drawing/2010/main">
        <mc:Choice Requires="a14">
          <p:sp>
            <p:nvSpPr>
              <p:cNvPr id="41" name="テキスト ボックス 40"/>
              <p:cNvSpPr txBox="1"/>
              <p:nvPr/>
            </p:nvSpPr>
            <p:spPr>
              <a:xfrm>
                <a:off x="4573697" y="1569876"/>
                <a:ext cx="220398"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100" b="0" i="1" smtClean="0">
                          <a:latin typeface="Cambria Math" panose="02040503050406030204" pitchFamily="18" charset="0"/>
                        </a:rPr>
                        <m:t>𝑥</m:t>
                      </m:r>
                      <m:r>
                        <a:rPr kumimoji="1" lang="en-US" altLang="ja-JP" sz="1100" b="0" i="1" smtClean="0">
                          <a:latin typeface="Cambria Math" panose="02040503050406030204" pitchFamily="18" charset="0"/>
                        </a:rPr>
                        <m:t>′</m:t>
                      </m:r>
                    </m:oMath>
                  </m:oMathPara>
                </a14:m>
                <a:endParaRPr kumimoji="1" lang="ja-JP" altLang="en-US" sz="1100" dirty="0"/>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4573697" y="1569876"/>
                <a:ext cx="220398" cy="169277"/>
              </a:xfrm>
              <a:prstGeom prst="rect">
                <a:avLst/>
              </a:prstGeom>
              <a:blipFill rotWithShape="0">
                <a:blip r:embed="rId8"/>
                <a:stretch>
                  <a:fillRect t="-3704" r="-2778" b="-14815"/>
                </a:stretch>
              </a:blipFill>
            </p:spPr>
            <p:txBody>
              <a:bodyPr/>
              <a:lstStyle/>
              <a:p>
                <a:r>
                  <a:rPr lang="ja-JP" altLang="en-US">
                    <a:noFill/>
                  </a:rPr>
                  <a:t> </a:t>
                </a:r>
              </a:p>
            </p:txBody>
          </p:sp>
        </mc:Fallback>
      </mc:AlternateContent>
      <p:sp>
        <p:nvSpPr>
          <p:cNvPr id="42" name="テキスト ボックス 41"/>
          <p:cNvSpPr txBox="1"/>
          <p:nvPr/>
        </p:nvSpPr>
        <p:spPr>
          <a:xfrm>
            <a:off x="5672229" y="1521546"/>
            <a:ext cx="1675803" cy="369332"/>
          </a:xfrm>
          <a:prstGeom prst="rect">
            <a:avLst/>
          </a:prstGeom>
          <a:noFill/>
        </p:spPr>
        <p:txBody>
          <a:bodyPr wrap="square" rtlCol="0">
            <a:spAutoFit/>
          </a:bodyPr>
          <a:lstStyle/>
          <a:p>
            <a:r>
              <a:rPr kumimoji="1" lang="ja-JP" altLang="en-US" sz="900" dirty="0" smtClean="0"/>
              <a:t>一番外側の標本をギリギリ</a:t>
            </a:r>
            <a:endParaRPr kumimoji="1" lang="en-US" altLang="ja-JP" sz="900" dirty="0" smtClean="0"/>
          </a:p>
          <a:p>
            <a:r>
              <a:rPr kumimoji="1" lang="ja-JP" altLang="en-US" sz="900" dirty="0" smtClean="0"/>
              <a:t>囲むような円の半径を調べる</a:t>
            </a:r>
            <a:endParaRPr kumimoji="1" lang="ja-JP" altLang="en-US" sz="900" dirty="0"/>
          </a:p>
        </p:txBody>
      </p:sp>
      <p:sp>
        <p:nvSpPr>
          <p:cNvPr id="44" name="円/楕円 43"/>
          <p:cNvSpPr/>
          <p:nvPr/>
        </p:nvSpPr>
        <p:spPr>
          <a:xfrm flipH="1">
            <a:off x="4488689" y="2632962"/>
            <a:ext cx="88410" cy="884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5" name="円/楕円 44"/>
          <p:cNvSpPr/>
          <p:nvPr/>
        </p:nvSpPr>
        <p:spPr>
          <a:xfrm flipH="1">
            <a:off x="5095868" y="2447673"/>
            <a:ext cx="88410" cy="884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6" name="円/楕円 45"/>
          <p:cNvSpPr/>
          <p:nvPr/>
        </p:nvSpPr>
        <p:spPr>
          <a:xfrm flipH="1">
            <a:off x="5007458" y="2113242"/>
            <a:ext cx="88410" cy="884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7" name="円/楕円 46"/>
          <p:cNvSpPr/>
          <p:nvPr/>
        </p:nvSpPr>
        <p:spPr>
          <a:xfrm flipH="1">
            <a:off x="4775634" y="2486319"/>
            <a:ext cx="88410" cy="884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8" name="円/楕円 47"/>
          <p:cNvSpPr/>
          <p:nvPr/>
        </p:nvSpPr>
        <p:spPr>
          <a:xfrm flipH="1">
            <a:off x="5445546" y="1993892"/>
            <a:ext cx="88410" cy="884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テキスト ボックス 39"/>
              <p:cNvSpPr txBox="1"/>
              <p:nvPr/>
            </p:nvSpPr>
            <p:spPr>
              <a:xfrm>
                <a:off x="4730785" y="2219893"/>
                <a:ext cx="220398"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100" b="0" i="1" smtClean="0">
                          <a:latin typeface="Cambria Math" panose="02040503050406030204" pitchFamily="18" charset="0"/>
                        </a:rPr>
                        <m:t>𝑥</m:t>
                      </m:r>
                      <m:r>
                        <a:rPr kumimoji="1" lang="en-US" altLang="ja-JP" sz="1100" b="0" i="1" smtClean="0">
                          <a:latin typeface="Cambria Math" panose="02040503050406030204" pitchFamily="18" charset="0"/>
                        </a:rPr>
                        <m:t>′</m:t>
                      </m:r>
                    </m:oMath>
                  </m:oMathPara>
                </a14:m>
                <a:endParaRPr kumimoji="1" lang="ja-JP" altLang="en-US" sz="1100" dirty="0"/>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4730785" y="2219893"/>
                <a:ext cx="220398" cy="169277"/>
              </a:xfrm>
              <a:prstGeom prst="rect">
                <a:avLst/>
              </a:prstGeom>
              <a:blipFill rotWithShape="0">
                <a:blip r:embed="rId7"/>
                <a:stretch>
                  <a:fillRect t="-3571" r="-2778" b="-14286"/>
                </a:stretch>
              </a:blipFill>
            </p:spPr>
            <p:txBody>
              <a:bodyPr/>
              <a:lstStyle/>
              <a:p>
                <a:r>
                  <a:rPr lang="ja-JP" altLang="en-US">
                    <a:noFill/>
                  </a:rPr>
                  <a:t> </a:t>
                </a:r>
              </a:p>
            </p:txBody>
          </p:sp>
        </mc:Fallback>
      </mc:AlternateContent>
      <p:sp>
        <p:nvSpPr>
          <p:cNvPr id="50" name="円/楕円 49"/>
          <p:cNvSpPr/>
          <p:nvPr/>
        </p:nvSpPr>
        <p:spPr>
          <a:xfrm flipH="1">
            <a:off x="4480836" y="1283407"/>
            <a:ext cx="88410" cy="884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円/楕円 50"/>
          <p:cNvSpPr/>
          <p:nvPr/>
        </p:nvSpPr>
        <p:spPr>
          <a:xfrm flipH="1">
            <a:off x="5088015" y="1098118"/>
            <a:ext cx="88410" cy="884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円/楕円 51"/>
          <p:cNvSpPr/>
          <p:nvPr/>
        </p:nvSpPr>
        <p:spPr>
          <a:xfrm flipH="1">
            <a:off x="4999605" y="763687"/>
            <a:ext cx="88410" cy="884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3" name="円/楕円 52"/>
          <p:cNvSpPr/>
          <p:nvPr/>
        </p:nvSpPr>
        <p:spPr>
          <a:xfrm flipH="1">
            <a:off x="4741587" y="1115332"/>
            <a:ext cx="88410" cy="884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4" name="円/楕円 53"/>
          <p:cNvSpPr/>
          <p:nvPr/>
        </p:nvSpPr>
        <p:spPr>
          <a:xfrm flipH="1">
            <a:off x="5377656" y="668437"/>
            <a:ext cx="88410" cy="884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5" name="円/楕円 54"/>
          <p:cNvSpPr/>
          <p:nvPr/>
        </p:nvSpPr>
        <p:spPr>
          <a:xfrm>
            <a:off x="5913335" y="1852311"/>
            <a:ext cx="1053192" cy="1053192"/>
          </a:xfrm>
          <a:prstGeom prst="ellipse">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6" name="円/楕円 55"/>
          <p:cNvSpPr/>
          <p:nvPr/>
        </p:nvSpPr>
        <p:spPr>
          <a:xfrm flipH="1">
            <a:off x="5947596" y="2628062"/>
            <a:ext cx="88410" cy="884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7" name="円/楕円 56"/>
          <p:cNvSpPr/>
          <p:nvPr/>
        </p:nvSpPr>
        <p:spPr>
          <a:xfrm flipH="1">
            <a:off x="6554775" y="2442773"/>
            <a:ext cx="88410" cy="884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8" name="円/楕円 57"/>
          <p:cNvSpPr/>
          <p:nvPr/>
        </p:nvSpPr>
        <p:spPr>
          <a:xfrm flipH="1">
            <a:off x="6466365" y="2108342"/>
            <a:ext cx="88410" cy="884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9" name="円/楕円 58"/>
          <p:cNvSpPr/>
          <p:nvPr/>
        </p:nvSpPr>
        <p:spPr>
          <a:xfrm flipH="1">
            <a:off x="6246657" y="2471034"/>
            <a:ext cx="88410" cy="884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0" name="円/楕円 59"/>
          <p:cNvSpPr/>
          <p:nvPr/>
        </p:nvSpPr>
        <p:spPr>
          <a:xfrm flipH="1">
            <a:off x="6904453" y="1988992"/>
            <a:ext cx="88410" cy="884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61" name="円/楕円 60"/>
          <p:cNvSpPr/>
          <p:nvPr/>
        </p:nvSpPr>
        <p:spPr>
          <a:xfrm flipH="1">
            <a:off x="6392438" y="2333015"/>
            <a:ext cx="88410" cy="884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2" name="テキスト ボックス 61"/>
              <p:cNvSpPr txBox="1"/>
              <p:nvPr/>
            </p:nvSpPr>
            <p:spPr>
              <a:xfrm>
                <a:off x="6189692" y="2214993"/>
                <a:ext cx="220398"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100" b="0" i="1" smtClean="0">
                          <a:latin typeface="Cambria Math" panose="02040503050406030204" pitchFamily="18" charset="0"/>
                        </a:rPr>
                        <m:t>𝑥</m:t>
                      </m:r>
                      <m:r>
                        <a:rPr kumimoji="1" lang="en-US" altLang="ja-JP" sz="1100" b="0" i="1" smtClean="0">
                          <a:latin typeface="Cambria Math" panose="02040503050406030204" pitchFamily="18" charset="0"/>
                        </a:rPr>
                        <m:t>′</m:t>
                      </m:r>
                    </m:oMath>
                  </m:oMathPara>
                </a14:m>
                <a:endParaRPr kumimoji="1" lang="ja-JP" altLang="en-US" sz="1100" dirty="0"/>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6189692" y="2214993"/>
                <a:ext cx="220398" cy="169277"/>
              </a:xfrm>
              <a:prstGeom prst="rect">
                <a:avLst/>
              </a:prstGeom>
              <a:blipFill rotWithShape="0">
                <a:blip r:embed="rId7"/>
                <a:stretch>
                  <a:fillRect t="-3571" b="-142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6208347" y="827661"/>
                <a:ext cx="220398"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100" b="0" i="1" smtClean="0">
                          <a:latin typeface="Cambria Math" panose="02040503050406030204" pitchFamily="18" charset="0"/>
                        </a:rPr>
                        <m:t>𝑥</m:t>
                      </m:r>
                      <m:r>
                        <a:rPr kumimoji="1" lang="en-US" altLang="ja-JP" sz="1100" b="0" i="1" smtClean="0">
                          <a:latin typeface="Cambria Math" panose="02040503050406030204" pitchFamily="18" charset="0"/>
                        </a:rPr>
                        <m:t>′</m:t>
                      </m:r>
                    </m:oMath>
                  </m:oMathPara>
                </a14:m>
                <a:endParaRPr kumimoji="1" lang="ja-JP" altLang="en-US" sz="1100" dirty="0"/>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6208347" y="827661"/>
                <a:ext cx="220398" cy="169277"/>
              </a:xfrm>
              <a:prstGeom prst="rect">
                <a:avLst/>
              </a:prstGeom>
              <a:blipFill rotWithShape="0">
                <a:blip r:embed="rId8"/>
                <a:stretch>
                  <a:fillRect t="-3571" b="-10714"/>
                </a:stretch>
              </a:blipFill>
            </p:spPr>
            <p:txBody>
              <a:bodyPr/>
              <a:lstStyle/>
              <a:p>
                <a:r>
                  <a:rPr lang="ja-JP" altLang="en-US">
                    <a:noFill/>
                  </a:rPr>
                  <a:t> </a:t>
                </a:r>
              </a:p>
            </p:txBody>
          </p:sp>
        </mc:Fallback>
      </mc:AlternateContent>
      <p:sp>
        <p:nvSpPr>
          <p:cNvPr id="49" name="円/楕円 48"/>
          <p:cNvSpPr/>
          <p:nvPr/>
        </p:nvSpPr>
        <p:spPr>
          <a:xfrm flipH="1">
            <a:off x="4933531" y="2337915"/>
            <a:ext cx="88410" cy="884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2114791" y="2052752"/>
            <a:ext cx="10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89" name="正方形/長方形 88"/>
          <p:cNvSpPr/>
          <p:nvPr/>
        </p:nvSpPr>
        <p:spPr>
          <a:xfrm>
            <a:off x="1960379" y="2273962"/>
            <a:ext cx="25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0" name="四角形吹き出し 89"/>
          <p:cNvSpPr/>
          <p:nvPr/>
        </p:nvSpPr>
        <p:spPr>
          <a:xfrm>
            <a:off x="6096346" y="16991"/>
            <a:ext cx="703865" cy="250335"/>
          </a:xfrm>
          <a:prstGeom prst="wedgeRectCallout">
            <a:avLst>
              <a:gd name="adj1" fmla="val -19362"/>
              <a:gd name="adj2" fmla="val 79894"/>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800" dirty="0"/>
              <a:t>標本</a:t>
            </a:r>
            <a:r>
              <a:rPr lang="ja-JP" altLang="en-US" sz="800" dirty="0" smtClean="0"/>
              <a:t>が少</a:t>
            </a:r>
            <a:endParaRPr lang="en-US" altLang="ja-JP" sz="800" dirty="0" smtClean="0"/>
          </a:p>
          <a:p>
            <a:pPr algn="ctr"/>
            <a:r>
              <a:rPr kumimoji="1" lang="ja-JP" altLang="en-US" sz="800" dirty="0" smtClean="0"/>
              <a:t>→異常</a:t>
            </a:r>
            <a:endParaRPr kumimoji="1" lang="en-US" altLang="ja-JP" sz="800" dirty="0" smtClean="0"/>
          </a:p>
        </p:txBody>
      </p:sp>
      <p:sp>
        <p:nvSpPr>
          <p:cNvPr id="91" name="四角形吹き出し 90"/>
          <p:cNvSpPr/>
          <p:nvPr/>
        </p:nvSpPr>
        <p:spPr>
          <a:xfrm>
            <a:off x="6764351" y="1250143"/>
            <a:ext cx="703865" cy="250335"/>
          </a:xfrm>
          <a:prstGeom prst="wedgeRectCallout">
            <a:avLst>
              <a:gd name="adj1" fmla="val -52922"/>
              <a:gd name="adj2" fmla="val 131641"/>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800" dirty="0"/>
              <a:t>半径</a:t>
            </a:r>
            <a:r>
              <a:rPr lang="ja-JP" altLang="en-US" sz="800" dirty="0" smtClean="0"/>
              <a:t>が大</a:t>
            </a:r>
            <a:endParaRPr lang="en-US" altLang="ja-JP" sz="800" dirty="0" smtClean="0"/>
          </a:p>
          <a:p>
            <a:pPr algn="ctr"/>
            <a:r>
              <a:rPr kumimoji="1" lang="ja-JP" altLang="en-US" sz="800" dirty="0" smtClean="0"/>
              <a:t>→異常</a:t>
            </a:r>
            <a:endParaRPr kumimoji="1" lang="en-US" altLang="ja-JP" sz="800" dirty="0" smtClean="0"/>
          </a:p>
        </p:txBody>
      </p:sp>
      <p:sp>
        <p:nvSpPr>
          <p:cNvPr id="92" name="正方形/長方形 91"/>
          <p:cNvSpPr/>
          <p:nvPr/>
        </p:nvSpPr>
        <p:spPr>
          <a:xfrm>
            <a:off x="6533330" y="22591"/>
            <a:ext cx="108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3" name="正方形/長方形 92"/>
          <p:cNvSpPr/>
          <p:nvPr/>
        </p:nvSpPr>
        <p:spPr>
          <a:xfrm>
            <a:off x="7213795" y="1257572"/>
            <a:ext cx="108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4" name="正方形/長方形 93"/>
          <p:cNvSpPr/>
          <p:nvPr/>
        </p:nvSpPr>
        <p:spPr>
          <a:xfrm>
            <a:off x="2543757" y="3294204"/>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5" name="正方形/長方形 94"/>
          <p:cNvSpPr/>
          <p:nvPr/>
        </p:nvSpPr>
        <p:spPr>
          <a:xfrm>
            <a:off x="2122411" y="3528344"/>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6" name="正方形/長方形 95"/>
          <p:cNvSpPr/>
          <p:nvPr/>
        </p:nvSpPr>
        <p:spPr>
          <a:xfrm>
            <a:off x="323478" y="3294204"/>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7" name="正方形/長方形 96"/>
          <p:cNvSpPr/>
          <p:nvPr/>
        </p:nvSpPr>
        <p:spPr>
          <a:xfrm>
            <a:off x="1719521" y="4848670"/>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8" name="正方形/長方形 97"/>
          <p:cNvSpPr/>
          <p:nvPr/>
        </p:nvSpPr>
        <p:spPr>
          <a:xfrm>
            <a:off x="430301" y="5533701"/>
            <a:ext cx="455524"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Tree>
    <p:extLst>
      <p:ext uri="{BB962C8B-B14F-4D97-AF65-F5344CB8AC3E}">
        <p14:creationId xmlns:p14="http://schemas.microsoft.com/office/powerpoint/2010/main" val="3030790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4" name="直線コネクタ 83"/>
          <p:cNvCxnSpPr>
            <a:stCxn id="61" idx="1"/>
            <a:endCxn id="56" idx="5"/>
          </p:cNvCxnSpPr>
          <p:nvPr/>
        </p:nvCxnSpPr>
        <p:spPr>
          <a:xfrm flipH="1">
            <a:off x="5960543" y="2345962"/>
            <a:ext cx="507358" cy="3575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49" idx="4"/>
            <a:endCxn id="46" idx="0"/>
          </p:cNvCxnSpPr>
          <p:nvPr/>
        </p:nvCxnSpPr>
        <p:spPr>
          <a:xfrm flipV="1">
            <a:off x="4977736" y="2113242"/>
            <a:ext cx="73927" cy="31308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p:cNvCxnSpPr>
            <a:stCxn id="49" idx="7"/>
            <a:endCxn id="45" idx="3"/>
          </p:cNvCxnSpPr>
          <p:nvPr/>
        </p:nvCxnSpPr>
        <p:spPr>
          <a:xfrm>
            <a:off x="4946478" y="2350862"/>
            <a:ext cx="224853" cy="17227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a:stCxn id="49" idx="1"/>
            <a:endCxn id="44" idx="5"/>
          </p:cNvCxnSpPr>
          <p:nvPr/>
        </p:nvCxnSpPr>
        <p:spPr>
          <a:xfrm flipH="1">
            <a:off x="4501636" y="2350862"/>
            <a:ext cx="507358" cy="3575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a:stCxn id="49" idx="1"/>
            <a:endCxn id="47" idx="5"/>
          </p:cNvCxnSpPr>
          <p:nvPr/>
        </p:nvCxnSpPr>
        <p:spPr>
          <a:xfrm flipH="1">
            <a:off x="4788581" y="2350862"/>
            <a:ext cx="220413" cy="21092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4" name="図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0" y="0"/>
            <a:ext cx="4189013" cy="3912581"/>
          </a:xfrm>
          <a:prstGeom prst="rect">
            <a:avLst/>
          </a:prstGeom>
        </p:spPr>
      </p:pic>
      <p:pic>
        <p:nvPicPr>
          <p:cNvPr id="5" name="図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49616" y="3941557"/>
            <a:ext cx="4139397" cy="1750738"/>
          </a:xfrm>
          <a:prstGeom prst="rect">
            <a:avLst/>
          </a:prstGeom>
        </p:spPr>
      </p:pic>
      <p:sp>
        <p:nvSpPr>
          <p:cNvPr id="6" name="正方形/長方形 5"/>
          <p:cNvSpPr/>
          <p:nvPr/>
        </p:nvSpPr>
        <p:spPr>
          <a:xfrm>
            <a:off x="2556281" y="702942"/>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7" name="正方形/長方形 6"/>
          <p:cNvSpPr/>
          <p:nvPr/>
        </p:nvSpPr>
        <p:spPr>
          <a:xfrm>
            <a:off x="4073750" y="694235"/>
            <a:ext cx="10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8" name="正方形/長方形 7"/>
          <p:cNvSpPr/>
          <p:nvPr/>
        </p:nvSpPr>
        <p:spPr>
          <a:xfrm>
            <a:off x="430301" y="931542"/>
            <a:ext cx="10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 name="正方形/長方形 8"/>
          <p:cNvSpPr/>
          <p:nvPr/>
        </p:nvSpPr>
        <p:spPr>
          <a:xfrm>
            <a:off x="2538281" y="1609722"/>
            <a:ext cx="10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0" name="正方形/長方形 9"/>
          <p:cNvSpPr/>
          <p:nvPr/>
        </p:nvSpPr>
        <p:spPr>
          <a:xfrm>
            <a:off x="3941801" y="1601014"/>
            <a:ext cx="25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 name="正方形/長方形 10"/>
          <p:cNvSpPr/>
          <p:nvPr/>
        </p:nvSpPr>
        <p:spPr>
          <a:xfrm>
            <a:off x="2355521" y="1156332"/>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2" name="正方形/長方形 11"/>
          <p:cNvSpPr/>
          <p:nvPr/>
        </p:nvSpPr>
        <p:spPr>
          <a:xfrm>
            <a:off x="1601141" y="1377312"/>
            <a:ext cx="25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3" name="正方形/長方形 12"/>
          <p:cNvSpPr/>
          <p:nvPr/>
        </p:nvSpPr>
        <p:spPr>
          <a:xfrm>
            <a:off x="2191421" y="1377312"/>
            <a:ext cx="10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 name="円/楕円 1"/>
          <p:cNvSpPr/>
          <p:nvPr/>
        </p:nvSpPr>
        <p:spPr>
          <a:xfrm>
            <a:off x="4609102" y="679142"/>
            <a:ext cx="720000" cy="720000"/>
          </a:xfrm>
          <a:prstGeom prst="ellipse">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4" name="円/楕円 13"/>
          <p:cNvSpPr/>
          <p:nvPr/>
        </p:nvSpPr>
        <p:spPr>
          <a:xfrm>
            <a:off x="6080211" y="679142"/>
            <a:ext cx="720000" cy="720000"/>
          </a:xfrm>
          <a:prstGeom prst="ellipse">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 name="円/楕円 2"/>
          <p:cNvSpPr/>
          <p:nvPr/>
        </p:nvSpPr>
        <p:spPr>
          <a:xfrm flipH="1">
            <a:off x="5947596" y="1279604"/>
            <a:ext cx="88410" cy="884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円/楕円 15"/>
          <p:cNvSpPr/>
          <p:nvPr/>
        </p:nvSpPr>
        <p:spPr>
          <a:xfrm flipH="1">
            <a:off x="6554775" y="1094315"/>
            <a:ext cx="88410" cy="884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7" name="円/楕円 16"/>
          <p:cNvSpPr/>
          <p:nvPr/>
        </p:nvSpPr>
        <p:spPr>
          <a:xfrm flipH="1">
            <a:off x="6466365" y="759884"/>
            <a:ext cx="88410" cy="884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 name="円/楕円 17"/>
          <p:cNvSpPr/>
          <p:nvPr/>
        </p:nvSpPr>
        <p:spPr>
          <a:xfrm flipH="1">
            <a:off x="6208347" y="1111529"/>
            <a:ext cx="88410" cy="884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9" name="円/楕円 18"/>
          <p:cNvSpPr/>
          <p:nvPr/>
        </p:nvSpPr>
        <p:spPr>
          <a:xfrm flipH="1">
            <a:off x="6844416" y="664634"/>
            <a:ext cx="88410" cy="884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1" name="右矢印 20"/>
          <p:cNvSpPr/>
          <p:nvPr/>
        </p:nvSpPr>
        <p:spPr>
          <a:xfrm>
            <a:off x="5445546" y="923933"/>
            <a:ext cx="407856" cy="295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4442636" y="300134"/>
            <a:ext cx="1096015" cy="369332"/>
          </a:xfrm>
          <a:prstGeom prst="rect">
            <a:avLst/>
          </a:prstGeom>
          <a:noFill/>
        </p:spPr>
        <p:txBody>
          <a:bodyPr wrap="square" rtlCol="0">
            <a:spAutoFit/>
          </a:bodyPr>
          <a:lstStyle/>
          <a:p>
            <a:r>
              <a:rPr lang="ja-JP" altLang="en-US" sz="900" dirty="0"/>
              <a:t>　</a:t>
            </a:r>
            <a:r>
              <a:rPr lang="ja-JP" altLang="en-US" sz="900" dirty="0" smtClean="0"/>
              <a:t>　を中心に，半径</a:t>
            </a:r>
            <a:endParaRPr lang="en-US" altLang="ja-JP" sz="900" dirty="0" smtClean="0"/>
          </a:p>
          <a:p>
            <a:r>
              <a:rPr lang="ja-JP" altLang="en-US" sz="900" dirty="0" smtClean="0"/>
              <a:t>固定の円を書く</a:t>
            </a:r>
            <a:endParaRPr kumimoji="1" lang="ja-JP" altLang="en-US" sz="900" dirty="0"/>
          </a:p>
        </p:txBody>
      </p:sp>
      <p:sp>
        <p:nvSpPr>
          <p:cNvPr id="23" name="円/楕円 22"/>
          <p:cNvSpPr/>
          <p:nvPr/>
        </p:nvSpPr>
        <p:spPr>
          <a:xfrm flipH="1">
            <a:off x="6392438" y="984557"/>
            <a:ext cx="88410" cy="884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flipH="1">
            <a:off x="4923479" y="999572"/>
            <a:ext cx="88410" cy="884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テキスト ボックス 25"/>
              <p:cNvSpPr txBox="1"/>
              <p:nvPr/>
            </p:nvSpPr>
            <p:spPr>
              <a:xfrm>
                <a:off x="4771459" y="830295"/>
                <a:ext cx="220398"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100" b="0" i="1" smtClean="0">
                          <a:latin typeface="Cambria Math" panose="02040503050406030204" pitchFamily="18" charset="0"/>
                        </a:rPr>
                        <m:t>𝑥</m:t>
                      </m:r>
                      <m:r>
                        <a:rPr kumimoji="1" lang="en-US" altLang="ja-JP" sz="1100" b="0" i="1" smtClean="0">
                          <a:latin typeface="Cambria Math" panose="02040503050406030204" pitchFamily="18" charset="0"/>
                        </a:rPr>
                        <m:t>′</m:t>
                      </m:r>
                    </m:oMath>
                  </m:oMathPara>
                </a14:m>
                <a:endParaRPr kumimoji="1" lang="ja-JP" altLang="en-US" sz="1100" dirty="0"/>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4771459" y="830295"/>
                <a:ext cx="220398" cy="169277"/>
              </a:xfrm>
              <a:prstGeom prst="rect">
                <a:avLst/>
              </a:prstGeom>
              <a:blipFill rotWithShape="0">
                <a:blip r:embed="rId6"/>
                <a:stretch>
                  <a:fillRect l="-2778" t="-3571" b="-142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4498903" y="331160"/>
                <a:ext cx="220398"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100" b="0" i="1" smtClean="0">
                          <a:latin typeface="Cambria Math" panose="02040503050406030204" pitchFamily="18" charset="0"/>
                        </a:rPr>
                        <m:t>𝑥</m:t>
                      </m:r>
                      <m:r>
                        <a:rPr kumimoji="1" lang="en-US" altLang="ja-JP" sz="1100" b="0" i="1" smtClean="0">
                          <a:latin typeface="Cambria Math" panose="02040503050406030204" pitchFamily="18" charset="0"/>
                        </a:rPr>
                        <m:t>′</m:t>
                      </m:r>
                    </m:oMath>
                  </m:oMathPara>
                </a14:m>
                <a:endParaRPr kumimoji="1" lang="ja-JP" altLang="en-US" sz="1100"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4498903" y="331160"/>
                <a:ext cx="220398" cy="169277"/>
              </a:xfrm>
              <a:prstGeom prst="rect">
                <a:avLst/>
              </a:prstGeom>
              <a:blipFill rotWithShape="0">
                <a:blip r:embed="rId7"/>
                <a:stretch>
                  <a:fillRect t="-3571" r="-2778" b="-14286"/>
                </a:stretch>
              </a:blipFill>
            </p:spPr>
            <p:txBody>
              <a:bodyPr/>
              <a:lstStyle/>
              <a:p>
                <a:r>
                  <a:rPr lang="ja-JP" altLang="en-US">
                    <a:noFill/>
                  </a:rPr>
                  <a:t> </a:t>
                </a:r>
              </a:p>
            </p:txBody>
          </p:sp>
        </mc:Fallback>
      </mc:AlternateContent>
      <p:sp>
        <p:nvSpPr>
          <p:cNvPr id="28" name="テキスト ボックス 27"/>
          <p:cNvSpPr txBox="1"/>
          <p:nvPr/>
        </p:nvSpPr>
        <p:spPr>
          <a:xfrm>
            <a:off x="5860045" y="296842"/>
            <a:ext cx="1212639" cy="369332"/>
          </a:xfrm>
          <a:prstGeom prst="rect">
            <a:avLst/>
          </a:prstGeom>
          <a:noFill/>
        </p:spPr>
        <p:txBody>
          <a:bodyPr wrap="square" rtlCol="0">
            <a:spAutoFit/>
          </a:bodyPr>
          <a:lstStyle/>
          <a:p>
            <a:r>
              <a:rPr lang="ja-JP" altLang="en-US" sz="900" dirty="0" smtClean="0"/>
              <a:t>いくつ標本が入るか調べる</a:t>
            </a:r>
            <a:endParaRPr kumimoji="1" lang="ja-JP" altLang="en-US" sz="900" dirty="0"/>
          </a:p>
        </p:txBody>
      </p:sp>
      <p:sp>
        <p:nvSpPr>
          <p:cNvPr id="36" name="右矢印 35"/>
          <p:cNvSpPr/>
          <p:nvPr/>
        </p:nvSpPr>
        <p:spPr>
          <a:xfrm>
            <a:off x="5468301" y="2233390"/>
            <a:ext cx="407856" cy="295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4527135" y="1530256"/>
            <a:ext cx="1096015" cy="369332"/>
          </a:xfrm>
          <a:prstGeom prst="rect">
            <a:avLst/>
          </a:prstGeom>
          <a:noFill/>
        </p:spPr>
        <p:txBody>
          <a:bodyPr wrap="square" rtlCol="0">
            <a:spAutoFit/>
          </a:bodyPr>
          <a:lstStyle/>
          <a:p>
            <a:r>
              <a:rPr lang="ja-JP" altLang="en-US" sz="900" dirty="0"/>
              <a:t>　</a:t>
            </a:r>
            <a:r>
              <a:rPr lang="ja-JP" altLang="en-US" sz="900" dirty="0" smtClean="0"/>
              <a:t>　に近い</a:t>
            </a:r>
            <a:r>
              <a:rPr lang="en-US" altLang="ja-JP" sz="900" i="1" dirty="0">
                <a:latin typeface="Times New Roman" panose="02020603050405020304" pitchFamily="18" charset="0"/>
                <a:cs typeface="Times New Roman" panose="02020603050405020304" pitchFamily="18" charset="0"/>
              </a:rPr>
              <a:t>k</a:t>
            </a:r>
            <a:r>
              <a:rPr lang="ja-JP" altLang="en-US" sz="900" dirty="0" smtClean="0"/>
              <a:t>個の</a:t>
            </a:r>
            <a:endParaRPr lang="en-US" altLang="ja-JP" sz="900" dirty="0" smtClean="0"/>
          </a:p>
          <a:p>
            <a:r>
              <a:rPr lang="ja-JP" altLang="en-US" sz="900" dirty="0"/>
              <a:t>標本</a:t>
            </a:r>
            <a:r>
              <a:rPr lang="ja-JP" altLang="en-US" sz="900" dirty="0" smtClean="0"/>
              <a:t>を選ぶ</a:t>
            </a:r>
            <a:endParaRPr kumimoji="1" lang="ja-JP" altLang="en-US" sz="900" dirty="0"/>
          </a:p>
        </p:txBody>
      </p:sp>
      <mc:AlternateContent xmlns:mc="http://schemas.openxmlformats.org/markup-compatibility/2006" xmlns:a14="http://schemas.microsoft.com/office/drawing/2010/main">
        <mc:Choice Requires="a14">
          <p:sp>
            <p:nvSpPr>
              <p:cNvPr id="41" name="テキスト ボックス 40"/>
              <p:cNvSpPr txBox="1"/>
              <p:nvPr/>
            </p:nvSpPr>
            <p:spPr>
              <a:xfrm>
                <a:off x="4573697" y="1569876"/>
                <a:ext cx="220398"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100" b="0" i="1" smtClean="0">
                          <a:latin typeface="Cambria Math" panose="02040503050406030204" pitchFamily="18" charset="0"/>
                        </a:rPr>
                        <m:t>𝑥</m:t>
                      </m:r>
                      <m:r>
                        <a:rPr kumimoji="1" lang="en-US" altLang="ja-JP" sz="1100" b="0" i="1" smtClean="0">
                          <a:latin typeface="Cambria Math" panose="02040503050406030204" pitchFamily="18" charset="0"/>
                        </a:rPr>
                        <m:t>′</m:t>
                      </m:r>
                    </m:oMath>
                  </m:oMathPara>
                </a14:m>
                <a:endParaRPr kumimoji="1" lang="ja-JP" altLang="en-US" sz="1100" dirty="0"/>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4573697" y="1569876"/>
                <a:ext cx="220398" cy="169277"/>
              </a:xfrm>
              <a:prstGeom prst="rect">
                <a:avLst/>
              </a:prstGeom>
              <a:blipFill rotWithShape="0">
                <a:blip r:embed="rId8"/>
                <a:stretch>
                  <a:fillRect t="-3704" r="-2778" b="-14815"/>
                </a:stretch>
              </a:blipFill>
            </p:spPr>
            <p:txBody>
              <a:bodyPr/>
              <a:lstStyle/>
              <a:p>
                <a:r>
                  <a:rPr lang="ja-JP" altLang="en-US">
                    <a:noFill/>
                  </a:rPr>
                  <a:t> </a:t>
                </a:r>
              </a:p>
            </p:txBody>
          </p:sp>
        </mc:Fallback>
      </mc:AlternateContent>
      <p:sp>
        <p:nvSpPr>
          <p:cNvPr id="42" name="テキスト ボックス 41"/>
          <p:cNvSpPr txBox="1"/>
          <p:nvPr/>
        </p:nvSpPr>
        <p:spPr>
          <a:xfrm>
            <a:off x="5672229" y="1521546"/>
            <a:ext cx="1675803" cy="369332"/>
          </a:xfrm>
          <a:prstGeom prst="rect">
            <a:avLst/>
          </a:prstGeom>
          <a:noFill/>
        </p:spPr>
        <p:txBody>
          <a:bodyPr wrap="square" rtlCol="0">
            <a:spAutoFit/>
          </a:bodyPr>
          <a:lstStyle/>
          <a:p>
            <a:r>
              <a:rPr kumimoji="1" lang="ja-JP" altLang="en-US" sz="900" dirty="0" smtClean="0"/>
              <a:t>一番外側の標本をギリギリ</a:t>
            </a:r>
            <a:endParaRPr kumimoji="1" lang="en-US" altLang="ja-JP" sz="900" dirty="0" smtClean="0"/>
          </a:p>
          <a:p>
            <a:r>
              <a:rPr kumimoji="1" lang="ja-JP" altLang="en-US" sz="900" dirty="0" smtClean="0"/>
              <a:t>囲むような円の半径を調べる</a:t>
            </a:r>
            <a:endParaRPr kumimoji="1" lang="ja-JP" altLang="en-US" sz="900" dirty="0"/>
          </a:p>
        </p:txBody>
      </p:sp>
      <p:sp>
        <p:nvSpPr>
          <p:cNvPr id="44" name="円/楕円 43"/>
          <p:cNvSpPr/>
          <p:nvPr/>
        </p:nvSpPr>
        <p:spPr>
          <a:xfrm flipH="1">
            <a:off x="4488689" y="2632962"/>
            <a:ext cx="88410" cy="884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5" name="円/楕円 44"/>
          <p:cNvSpPr/>
          <p:nvPr/>
        </p:nvSpPr>
        <p:spPr>
          <a:xfrm flipH="1">
            <a:off x="5095868" y="2447673"/>
            <a:ext cx="88410" cy="884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6" name="円/楕円 45"/>
          <p:cNvSpPr/>
          <p:nvPr/>
        </p:nvSpPr>
        <p:spPr>
          <a:xfrm flipH="1">
            <a:off x="5007458" y="2113242"/>
            <a:ext cx="88410" cy="884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7" name="円/楕円 46"/>
          <p:cNvSpPr/>
          <p:nvPr/>
        </p:nvSpPr>
        <p:spPr>
          <a:xfrm flipH="1">
            <a:off x="4775634" y="2486319"/>
            <a:ext cx="88410" cy="884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8" name="円/楕円 47"/>
          <p:cNvSpPr/>
          <p:nvPr/>
        </p:nvSpPr>
        <p:spPr>
          <a:xfrm flipH="1">
            <a:off x="5445546" y="1993892"/>
            <a:ext cx="88410" cy="884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テキスト ボックス 39"/>
              <p:cNvSpPr txBox="1"/>
              <p:nvPr/>
            </p:nvSpPr>
            <p:spPr>
              <a:xfrm>
                <a:off x="4730785" y="2219893"/>
                <a:ext cx="220398"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100" b="0" i="1" smtClean="0">
                          <a:latin typeface="Cambria Math" panose="02040503050406030204" pitchFamily="18" charset="0"/>
                        </a:rPr>
                        <m:t>𝑥</m:t>
                      </m:r>
                      <m:r>
                        <a:rPr kumimoji="1" lang="en-US" altLang="ja-JP" sz="1100" b="0" i="1" smtClean="0">
                          <a:latin typeface="Cambria Math" panose="02040503050406030204" pitchFamily="18" charset="0"/>
                        </a:rPr>
                        <m:t>′</m:t>
                      </m:r>
                    </m:oMath>
                  </m:oMathPara>
                </a14:m>
                <a:endParaRPr kumimoji="1" lang="ja-JP" altLang="en-US" sz="1100" dirty="0"/>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4730785" y="2219893"/>
                <a:ext cx="220398" cy="169277"/>
              </a:xfrm>
              <a:prstGeom prst="rect">
                <a:avLst/>
              </a:prstGeom>
              <a:blipFill rotWithShape="0">
                <a:blip r:embed="rId7"/>
                <a:stretch>
                  <a:fillRect t="-3571" r="-2778" b="-14286"/>
                </a:stretch>
              </a:blipFill>
            </p:spPr>
            <p:txBody>
              <a:bodyPr/>
              <a:lstStyle/>
              <a:p>
                <a:r>
                  <a:rPr lang="ja-JP" altLang="en-US">
                    <a:noFill/>
                  </a:rPr>
                  <a:t> </a:t>
                </a:r>
              </a:p>
            </p:txBody>
          </p:sp>
        </mc:Fallback>
      </mc:AlternateContent>
      <p:sp>
        <p:nvSpPr>
          <p:cNvPr id="50" name="円/楕円 49"/>
          <p:cNvSpPr/>
          <p:nvPr/>
        </p:nvSpPr>
        <p:spPr>
          <a:xfrm flipH="1">
            <a:off x="4480836" y="1283407"/>
            <a:ext cx="88410" cy="884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円/楕円 50"/>
          <p:cNvSpPr/>
          <p:nvPr/>
        </p:nvSpPr>
        <p:spPr>
          <a:xfrm flipH="1">
            <a:off x="5088015" y="1098118"/>
            <a:ext cx="88410" cy="884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円/楕円 51"/>
          <p:cNvSpPr/>
          <p:nvPr/>
        </p:nvSpPr>
        <p:spPr>
          <a:xfrm flipH="1">
            <a:off x="4999605" y="763687"/>
            <a:ext cx="88410" cy="884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3" name="円/楕円 52"/>
          <p:cNvSpPr/>
          <p:nvPr/>
        </p:nvSpPr>
        <p:spPr>
          <a:xfrm flipH="1">
            <a:off x="4741587" y="1115332"/>
            <a:ext cx="88410" cy="884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4" name="円/楕円 53"/>
          <p:cNvSpPr/>
          <p:nvPr/>
        </p:nvSpPr>
        <p:spPr>
          <a:xfrm flipH="1">
            <a:off x="5377656" y="668437"/>
            <a:ext cx="88410" cy="884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5" name="円/楕円 54"/>
          <p:cNvSpPr/>
          <p:nvPr/>
        </p:nvSpPr>
        <p:spPr>
          <a:xfrm>
            <a:off x="5913335" y="1852311"/>
            <a:ext cx="1053192" cy="1053192"/>
          </a:xfrm>
          <a:prstGeom prst="ellipse">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6" name="円/楕円 55"/>
          <p:cNvSpPr/>
          <p:nvPr/>
        </p:nvSpPr>
        <p:spPr>
          <a:xfrm flipH="1">
            <a:off x="5947596" y="2628062"/>
            <a:ext cx="88410" cy="884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7" name="円/楕円 56"/>
          <p:cNvSpPr/>
          <p:nvPr/>
        </p:nvSpPr>
        <p:spPr>
          <a:xfrm flipH="1">
            <a:off x="6554775" y="2442773"/>
            <a:ext cx="88410" cy="884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8" name="円/楕円 57"/>
          <p:cNvSpPr/>
          <p:nvPr/>
        </p:nvSpPr>
        <p:spPr>
          <a:xfrm flipH="1">
            <a:off x="6466365" y="2108342"/>
            <a:ext cx="88410" cy="884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9" name="円/楕円 58"/>
          <p:cNvSpPr/>
          <p:nvPr/>
        </p:nvSpPr>
        <p:spPr>
          <a:xfrm flipH="1">
            <a:off x="6246657" y="2471034"/>
            <a:ext cx="88410" cy="884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0" name="円/楕円 59"/>
          <p:cNvSpPr/>
          <p:nvPr/>
        </p:nvSpPr>
        <p:spPr>
          <a:xfrm flipH="1">
            <a:off x="6904453" y="1988992"/>
            <a:ext cx="88410" cy="884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61" name="円/楕円 60"/>
          <p:cNvSpPr/>
          <p:nvPr/>
        </p:nvSpPr>
        <p:spPr>
          <a:xfrm flipH="1">
            <a:off x="6392438" y="2333015"/>
            <a:ext cx="88410" cy="884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2" name="テキスト ボックス 61"/>
              <p:cNvSpPr txBox="1"/>
              <p:nvPr/>
            </p:nvSpPr>
            <p:spPr>
              <a:xfrm>
                <a:off x="6189692" y="2214993"/>
                <a:ext cx="220398"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100" b="0" i="1" smtClean="0">
                          <a:latin typeface="Cambria Math" panose="02040503050406030204" pitchFamily="18" charset="0"/>
                        </a:rPr>
                        <m:t>𝑥</m:t>
                      </m:r>
                      <m:r>
                        <a:rPr kumimoji="1" lang="en-US" altLang="ja-JP" sz="1100" b="0" i="1" smtClean="0">
                          <a:latin typeface="Cambria Math" panose="02040503050406030204" pitchFamily="18" charset="0"/>
                        </a:rPr>
                        <m:t>′</m:t>
                      </m:r>
                    </m:oMath>
                  </m:oMathPara>
                </a14:m>
                <a:endParaRPr kumimoji="1" lang="ja-JP" altLang="en-US" sz="1100" dirty="0"/>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6189692" y="2214993"/>
                <a:ext cx="220398" cy="169277"/>
              </a:xfrm>
              <a:prstGeom prst="rect">
                <a:avLst/>
              </a:prstGeom>
              <a:blipFill rotWithShape="0">
                <a:blip r:embed="rId7"/>
                <a:stretch>
                  <a:fillRect t="-3571" b="-142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6208347" y="827661"/>
                <a:ext cx="220398"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100" b="0" i="1" smtClean="0">
                          <a:latin typeface="Cambria Math" panose="02040503050406030204" pitchFamily="18" charset="0"/>
                        </a:rPr>
                        <m:t>𝑥</m:t>
                      </m:r>
                      <m:r>
                        <a:rPr kumimoji="1" lang="en-US" altLang="ja-JP" sz="1100" b="0" i="1" smtClean="0">
                          <a:latin typeface="Cambria Math" panose="02040503050406030204" pitchFamily="18" charset="0"/>
                        </a:rPr>
                        <m:t>′</m:t>
                      </m:r>
                    </m:oMath>
                  </m:oMathPara>
                </a14:m>
                <a:endParaRPr kumimoji="1" lang="ja-JP" altLang="en-US" sz="1100" dirty="0"/>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6208347" y="827661"/>
                <a:ext cx="220398" cy="169277"/>
              </a:xfrm>
              <a:prstGeom prst="rect">
                <a:avLst/>
              </a:prstGeom>
              <a:blipFill rotWithShape="0">
                <a:blip r:embed="rId8"/>
                <a:stretch>
                  <a:fillRect t="-3571" b="-10714"/>
                </a:stretch>
              </a:blipFill>
            </p:spPr>
            <p:txBody>
              <a:bodyPr/>
              <a:lstStyle/>
              <a:p>
                <a:r>
                  <a:rPr lang="ja-JP" altLang="en-US">
                    <a:noFill/>
                  </a:rPr>
                  <a:t> </a:t>
                </a:r>
              </a:p>
            </p:txBody>
          </p:sp>
        </mc:Fallback>
      </mc:AlternateContent>
      <p:sp>
        <p:nvSpPr>
          <p:cNvPr id="49" name="円/楕円 48"/>
          <p:cNvSpPr/>
          <p:nvPr/>
        </p:nvSpPr>
        <p:spPr>
          <a:xfrm flipH="1">
            <a:off x="4933531" y="2337915"/>
            <a:ext cx="88410" cy="884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2114791" y="2052752"/>
            <a:ext cx="10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89" name="正方形/長方形 88"/>
          <p:cNvSpPr/>
          <p:nvPr/>
        </p:nvSpPr>
        <p:spPr>
          <a:xfrm>
            <a:off x="1960379" y="2273962"/>
            <a:ext cx="25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0" name="四角形吹き出し 89"/>
          <p:cNvSpPr/>
          <p:nvPr/>
        </p:nvSpPr>
        <p:spPr>
          <a:xfrm>
            <a:off x="6096346" y="16991"/>
            <a:ext cx="703865" cy="250335"/>
          </a:xfrm>
          <a:prstGeom prst="wedgeRectCallout">
            <a:avLst>
              <a:gd name="adj1" fmla="val -19362"/>
              <a:gd name="adj2" fmla="val 79894"/>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800" dirty="0"/>
              <a:t>標本</a:t>
            </a:r>
            <a:r>
              <a:rPr lang="ja-JP" altLang="en-US" sz="800" dirty="0" smtClean="0"/>
              <a:t>が少</a:t>
            </a:r>
            <a:endParaRPr lang="en-US" altLang="ja-JP" sz="800" dirty="0" smtClean="0"/>
          </a:p>
          <a:p>
            <a:pPr algn="ctr"/>
            <a:r>
              <a:rPr kumimoji="1" lang="ja-JP" altLang="en-US" sz="800" dirty="0" smtClean="0"/>
              <a:t>→異常</a:t>
            </a:r>
            <a:endParaRPr kumimoji="1" lang="en-US" altLang="ja-JP" sz="800" dirty="0" smtClean="0"/>
          </a:p>
        </p:txBody>
      </p:sp>
      <p:sp>
        <p:nvSpPr>
          <p:cNvPr id="91" name="四角形吹き出し 90"/>
          <p:cNvSpPr/>
          <p:nvPr/>
        </p:nvSpPr>
        <p:spPr>
          <a:xfrm>
            <a:off x="6764351" y="1250143"/>
            <a:ext cx="703865" cy="250335"/>
          </a:xfrm>
          <a:prstGeom prst="wedgeRectCallout">
            <a:avLst>
              <a:gd name="adj1" fmla="val -52922"/>
              <a:gd name="adj2" fmla="val 131641"/>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800" dirty="0"/>
              <a:t>半径</a:t>
            </a:r>
            <a:r>
              <a:rPr lang="ja-JP" altLang="en-US" sz="800" dirty="0" smtClean="0"/>
              <a:t>が大</a:t>
            </a:r>
            <a:endParaRPr lang="en-US" altLang="ja-JP" sz="800" dirty="0" smtClean="0"/>
          </a:p>
          <a:p>
            <a:pPr algn="ctr"/>
            <a:r>
              <a:rPr kumimoji="1" lang="ja-JP" altLang="en-US" sz="800" dirty="0" smtClean="0"/>
              <a:t>→異常</a:t>
            </a:r>
            <a:endParaRPr kumimoji="1" lang="en-US" altLang="ja-JP" sz="800" dirty="0" smtClean="0"/>
          </a:p>
        </p:txBody>
      </p:sp>
      <p:sp>
        <p:nvSpPr>
          <p:cNvPr id="92" name="正方形/長方形 91"/>
          <p:cNvSpPr/>
          <p:nvPr/>
        </p:nvSpPr>
        <p:spPr>
          <a:xfrm>
            <a:off x="6535689" y="28941"/>
            <a:ext cx="108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3" name="正方形/長方形 92"/>
          <p:cNvSpPr/>
          <p:nvPr/>
        </p:nvSpPr>
        <p:spPr>
          <a:xfrm>
            <a:off x="7209804" y="1263922"/>
            <a:ext cx="108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4" name="正方形/長方形 93"/>
          <p:cNvSpPr/>
          <p:nvPr/>
        </p:nvSpPr>
        <p:spPr>
          <a:xfrm>
            <a:off x="2543757" y="3294204"/>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5" name="正方形/長方形 94"/>
          <p:cNvSpPr/>
          <p:nvPr/>
        </p:nvSpPr>
        <p:spPr>
          <a:xfrm>
            <a:off x="2122411" y="3528344"/>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6" name="正方形/長方形 95"/>
          <p:cNvSpPr/>
          <p:nvPr/>
        </p:nvSpPr>
        <p:spPr>
          <a:xfrm>
            <a:off x="323478" y="3294204"/>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7" name="正方形/長方形 96"/>
          <p:cNvSpPr/>
          <p:nvPr/>
        </p:nvSpPr>
        <p:spPr>
          <a:xfrm>
            <a:off x="1719521" y="4839961"/>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8" name="正方形/長方形 97"/>
          <p:cNvSpPr/>
          <p:nvPr/>
        </p:nvSpPr>
        <p:spPr>
          <a:xfrm>
            <a:off x="430301" y="5524992"/>
            <a:ext cx="455524"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Tree>
    <p:extLst>
      <p:ext uri="{BB962C8B-B14F-4D97-AF65-F5344CB8AC3E}">
        <p14:creationId xmlns:p14="http://schemas.microsoft.com/office/powerpoint/2010/main" val="2585048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0" y="0"/>
            <a:ext cx="4160661" cy="4118133"/>
          </a:xfrm>
          <a:prstGeom prst="rect">
            <a:avLst/>
          </a:prstGeom>
        </p:spPr>
      </p:pic>
      <p:pic>
        <p:nvPicPr>
          <p:cNvPr id="5" name="図 4"/>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b="50858"/>
          <a:stretch/>
        </p:blipFill>
        <p:spPr>
          <a:xfrm>
            <a:off x="0" y="4118133"/>
            <a:ext cx="4167749" cy="2619372"/>
          </a:xfrm>
          <a:prstGeom prst="rect">
            <a:avLst/>
          </a:prstGeom>
        </p:spPr>
      </p:pic>
      <p:pic>
        <p:nvPicPr>
          <p:cNvPr id="6" name="図 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t="78994"/>
          <a:stretch/>
        </p:blipFill>
        <p:spPr>
          <a:xfrm>
            <a:off x="4236719" y="175260"/>
            <a:ext cx="4167749" cy="1119655"/>
          </a:xfrm>
          <a:prstGeom prst="rect">
            <a:avLst/>
          </a:prstGeom>
        </p:spPr>
      </p:pic>
      <p:pic>
        <p:nvPicPr>
          <p:cNvPr id="7" name="図 6"/>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Lst>
          </a:blip>
          <a:stretch>
            <a:fillRect/>
          </a:stretch>
        </p:blipFill>
        <p:spPr>
          <a:xfrm>
            <a:off x="4236719" y="1294915"/>
            <a:ext cx="4153573" cy="6081512"/>
          </a:xfrm>
          <a:prstGeom prst="rect">
            <a:avLst/>
          </a:prstGeom>
        </p:spPr>
      </p:pic>
      <p:pic>
        <p:nvPicPr>
          <p:cNvPr id="9" name="図 8"/>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t="50974" b="21399"/>
          <a:stretch/>
        </p:blipFill>
        <p:spPr>
          <a:xfrm>
            <a:off x="0" y="6763704"/>
            <a:ext cx="4167749" cy="1472562"/>
          </a:xfrm>
          <a:prstGeom prst="rect">
            <a:avLst/>
          </a:prstGeom>
        </p:spPr>
      </p:pic>
      <p:sp>
        <p:nvSpPr>
          <p:cNvPr id="8" name="正方形/長方形 7"/>
          <p:cNvSpPr/>
          <p:nvPr/>
        </p:nvSpPr>
        <p:spPr>
          <a:xfrm>
            <a:off x="578698" y="0"/>
            <a:ext cx="540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0" name="正方形/長方形 9"/>
          <p:cNvSpPr/>
          <p:nvPr/>
        </p:nvSpPr>
        <p:spPr>
          <a:xfrm>
            <a:off x="3390964" y="5445237"/>
            <a:ext cx="50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 name="正方形/長方形 10"/>
          <p:cNvSpPr/>
          <p:nvPr/>
        </p:nvSpPr>
        <p:spPr>
          <a:xfrm>
            <a:off x="2472813" y="663087"/>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2" name="正方形/長方形 11"/>
          <p:cNvSpPr/>
          <p:nvPr/>
        </p:nvSpPr>
        <p:spPr>
          <a:xfrm>
            <a:off x="2764549" y="1150915"/>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3" name="正方形/長方形 12"/>
          <p:cNvSpPr/>
          <p:nvPr/>
        </p:nvSpPr>
        <p:spPr>
          <a:xfrm>
            <a:off x="1620460" y="4979693"/>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5" name="正方形/長方形 14"/>
          <p:cNvSpPr/>
          <p:nvPr/>
        </p:nvSpPr>
        <p:spPr>
          <a:xfrm>
            <a:off x="3295970" y="4979693"/>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6" name="正方形/長方形 15"/>
          <p:cNvSpPr/>
          <p:nvPr/>
        </p:nvSpPr>
        <p:spPr>
          <a:xfrm>
            <a:off x="4618342" y="1117015"/>
            <a:ext cx="55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7" name="正方形/長方形 16"/>
          <p:cNvSpPr/>
          <p:nvPr/>
        </p:nvSpPr>
        <p:spPr>
          <a:xfrm>
            <a:off x="7637767" y="673252"/>
            <a:ext cx="25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8" name="正方形/長方形 17"/>
          <p:cNvSpPr/>
          <p:nvPr/>
        </p:nvSpPr>
        <p:spPr>
          <a:xfrm>
            <a:off x="5523217" y="893034"/>
            <a:ext cx="25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9" name="正方形/長方形 18"/>
          <p:cNvSpPr/>
          <p:nvPr/>
        </p:nvSpPr>
        <p:spPr>
          <a:xfrm>
            <a:off x="5797334" y="207550"/>
            <a:ext cx="68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0" name="正方形/長方形 19"/>
          <p:cNvSpPr/>
          <p:nvPr/>
        </p:nvSpPr>
        <p:spPr>
          <a:xfrm>
            <a:off x="6248384" y="656571"/>
            <a:ext cx="10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1" name="正方形/長方形 20"/>
          <p:cNvSpPr/>
          <p:nvPr/>
        </p:nvSpPr>
        <p:spPr>
          <a:xfrm>
            <a:off x="7492717" y="1119678"/>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 name="テキスト ボックス 1"/>
          <p:cNvSpPr txBox="1"/>
          <p:nvPr/>
        </p:nvSpPr>
        <p:spPr>
          <a:xfrm>
            <a:off x="6813367" y="2076016"/>
            <a:ext cx="895350" cy="338554"/>
          </a:xfrm>
          <a:prstGeom prst="rect">
            <a:avLst/>
          </a:prstGeom>
          <a:noFill/>
        </p:spPr>
        <p:txBody>
          <a:bodyPr wrap="square" rtlCol="0">
            <a:spAutoFit/>
          </a:bodyPr>
          <a:lstStyle/>
          <a:p>
            <a:r>
              <a:rPr kumimoji="1" lang="ja-JP" altLang="en-US" sz="800" dirty="0" smtClean="0"/>
              <a:t>十分長いので、</a:t>
            </a:r>
            <a:endParaRPr kumimoji="1" lang="en-US" altLang="ja-JP" sz="800" dirty="0" smtClean="0"/>
          </a:p>
          <a:p>
            <a:r>
              <a:rPr kumimoji="1" lang="ja-JP" altLang="en-US" sz="800" dirty="0" smtClean="0"/>
              <a:t>この距離を使う</a:t>
            </a:r>
            <a:endParaRPr kumimoji="1" lang="ja-JP" altLang="en-US" sz="800" dirty="0"/>
          </a:p>
        </p:txBody>
      </p:sp>
      <p:sp>
        <p:nvSpPr>
          <p:cNvPr id="22" name="正方形/長方形 21"/>
          <p:cNvSpPr/>
          <p:nvPr/>
        </p:nvSpPr>
        <p:spPr>
          <a:xfrm>
            <a:off x="6881009" y="2103595"/>
            <a:ext cx="684000" cy="288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cxnSp>
        <p:nvCxnSpPr>
          <p:cNvPr id="23" name="直線コネクタ 22"/>
          <p:cNvCxnSpPr/>
          <p:nvPr/>
        </p:nvCxnSpPr>
        <p:spPr>
          <a:xfrm flipH="1" flipV="1">
            <a:off x="7232467" y="1857375"/>
            <a:ext cx="130358" cy="252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5823722" y="2406041"/>
            <a:ext cx="895350" cy="338554"/>
          </a:xfrm>
          <a:prstGeom prst="rect">
            <a:avLst/>
          </a:prstGeom>
          <a:noFill/>
        </p:spPr>
        <p:txBody>
          <a:bodyPr wrap="square" rtlCol="0">
            <a:spAutoFit/>
          </a:bodyPr>
          <a:lstStyle/>
          <a:p>
            <a:r>
              <a:rPr kumimoji="1" lang="ja-JP" altLang="en-US" sz="800" dirty="0" smtClean="0"/>
              <a:t>短すぎるので、</a:t>
            </a:r>
            <a:endParaRPr kumimoji="1" lang="en-US" altLang="ja-JP" sz="800" dirty="0" smtClean="0"/>
          </a:p>
          <a:p>
            <a:r>
              <a:rPr lang="ja-JP" altLang="en-US" sz="800" dirty="0"/>
              <a:t>半径</a:t>
            </a:r>
            <a:r>
              <a:rPr lang="ja-JP" altLang="en-US" sz="800" dirty="0" smtClean="0"/>
              <a:t>を</a:t>
            </a:r>
            <a:r>
              <a:rPr lang="ja-JP" altLang="en-US" sz="800" dirty="0"/>
              <a:t>使</a:t>
            </a:r>
            <a:r>
              <a:rPr lang="ja-JP" altLang="en-US" sz="800" dirty="0" smtClean="0"/>
              <a:t>う</a:t>
            </a:r>
            <a:endParaRPr kumimoji="1" lang="ja-JP" altLang="en-US" sz="800" dirty="0"/>
          </a:p>
        </p:txBody>
      </p:sp>
      <p:sp>
        <p:nvSpPr>
          <p:cNvPr id="25" name="正方形/長方形 24"/>
          <p:cNvSpPr/>
          <p:nvPr/>
        </p:nvSpPr>
        <p:spPr>
          <a:xfrm>
            <a:off x="5881839" y="2414570"/>
            <a:ext cx="684000" cy="288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cxnSp>
        <p:nvCxnSpPr>
          <p:cNvPr id="26" name="直線コネクタ 25"/>
          <p:cNvCxnSpPr/>
          <p:nvPr/>
        </p:nvCxnSpPr>
        <p:spPr>
          <a:xfrm flipH="1" flipV="1">
            <a:off x="5485117" y="2047441"/>
            <a:ext cx="400779" cy="65512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5426438" y="2050591"/>
            <a:ext cx="108000" cy="0"/>
          </a:xfrm>
          <a:prstGeom prst="line">
            <a:avLst/>
          </a:prstGeom>
          <a:ln>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7447484" y="5839861"/>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2" name="正方形/長方形 31"/>
          <p:cNvSpPr/>
          <p:nvPr/>
        </p:nvSpPr>
        <p:spPr>
          <a:xfrm>
            <a:off x="6611072" y="6068461"/>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3" name="正方形/長方形 32"/>
          <p:cNvSpPr/>
          <p:nvPr/>
        </p:nvSpPr>
        <p:spPr>
          <a:xfrm>
            <a:off x="4628151" y="6297061"/>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4" name="正方形/長方形 33"/>
          <p:cNvSpPr/>
          <p:nvPr/>
        </p:nvSpPr>
        <p:spPr>
          <a:xfrm>
            <a:off x="4272382" y="6516842"/>
            <a:ext cx="360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5" name="正方形/長方形 34"/>
          <p:cNvSpPr/>
          <p:nvPr/>
        </p:nvSpPr>
        <p:spPr>
          <a:xfrm>
            <a:off x="8233384" y="6287536"/>
            <a:ext cx="14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Tree>
    <p:extLst>
      <p:ext uri="{BB962C8B-B14F-4D97-AF65-F5344CB8AC3E}">
        <p14:creationId xmlns:p14="http://schemas.microsoft.com/office/powerpoint/2010/main" val="828611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0" y="0"/>
            <a:ext cx="4160661" cy="4118133"/>
          </a:xfrm>
          <a:prstGeom prst="rect">
            <a:avLst/>
          </a:prstGeom>
        </p:spPr>
      </p:pic>
      <p:pic>
        <p:nvPicPr>
          <p:cNvPr id="5" name="図 4"/>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b="50858"/>
          <a:stretch/>
        </p:blipFill>
        <p:spPr>
          <a:xfrm>
            <a:off x="0" y="4118133"/>
            <a:ext cx="4167749" cy="2619372"/>
          </a:xfrm>
          <a:prstGeom prst="rect">
            <a:avLst/>
          </a:prstGeom>
        </p:spPr>
      </p:pic>
      <p:pic>
        <p:nvPicPr>
          <p:cNvPr id="6" name="図 5"/>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t="78994"/>
          <a:stretch/>
        </p:blipFill>
        <p:spPr>
          <a:xfrm>
            <a:off x="4236719" y="175260"/>
            <a:ext cx="4167749" cy="1119655"/>
          </a:xfrm>
          <a:prstGeom prst="rect">
            <a:avLst/>
          </a:prstGeom>
        </p:spPr>
      </p:pic>
      <p:pic>
        <p:nvPicPr>
          <p:cNvPr id="7" name="図 6"/>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Lst>
          </a:blip>
          <a:stretch>
            <a:fillRect/>
          </a:stretch>
        </p:blipFill>
        <p:spPr>
          <a:xfrm>
            <a:off x="4236719" y="1294915"/>
            <a:ext cx="4153573" cy="6081512"/>
          </a:xfrm>
          <a:prstGeom prst="rect">
            <a:avLst/>
          </a:prstGeom>
        </p:spPr>
      </p:pic>
      <p:pic>
        <p:nvPicPr>
          <p:cNvPr id="9" name="図 8"/>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t="50974" b="21399"/>
          <a:stretch/>
        </p:blipFill>
        <p:spPr>
          <a:xfrm>
            <a:off x="0" y="6763704"/>
            <a:ext cx="4167749" cy="1472562"/>
          </a:xfrm>
          <a:prstGeom prst="rect">
            <a:avLst/>
          </a:prstGeom>
        </p:spPr>
      </p:pic>
      <p:sp>
        <p:nvSpPr>
          <p:cNvPr id="8" name="正方形/長方形 7"/>
          <p:cNvSpPr/>
          <p:nvPr/>
        </p:nvSpPr>
        <p:spPr>
          <a:xfrm>
            <a:off x="578698" y="0"/>
            <a:ext cx="540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0" name="正方形/長方形 9"/>
          <p:cNvSpPr/>
          <p:nvPr/>
        </p:nvSpPr>
        <p:spPr>
          <a:xfrm>
            <a:off x="3390964" y="5445237"/>
            <a:ext cx="50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 name="正方形/長方形 10"/>
          <p:cNvSpPr/>
          <p:nvPr/>
        </p:nvSpPr>
        <p:spPr>
          <a:xfrm>
            <a:off x="2472813" y="663087"/>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2" name="正方形/長方形 11"/>
          <p:cNvSpPr/>
          <p:nvPr/>
        </p:nvSpPr>
        <p:spPr>
          <a:xfrm>
            <a:off x="2764549" y="1150915"/>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3" name="正方形/長方形 12"/>
          <p:cNvSpPr/>
          <p:nvPr/>
        </p:nvSpPr>
        <p:spPr>
          <a:xfrm>
            <a:off x="1620460" y="4979693"/>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5" name="正方形/長方形 14"/>
          <p:cNvSpPr/>
          <p:nvPr/>
        </p:nvSpPr>
        <p:spPr>
          <a:xfrm>
            <a:off x="3295970" y="4979693"/>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6" name="正方形/長方形 15"/>
          <p:cNvSpPr/>
          <p:nvPr/>
        </p:nvSpPr>
        <p:spPr>
          <a:xfrm>
            <a:off x="4618342" y="1117015"/>
            <a:ext cx="55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7" name="正方形/長方形 16"/>
          <p:cNvSpPr/>
          <p:nvPr/>
        </p:nvSpPr>
        <p:spPr>
          <a:xfrm>
            <a:off x="7637767" y="673252"/>
            <a:ext cx="25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8" name="正方形/長方形 17"/>
          <p:cNvSpPr/>
          <p:nvPr/>
        </p:nvSpPr>
        <p:spPr>
          <a:xfrm>
            <a:off x="5523217" y="893034"/>
            <a:ext cx="25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9" name="正方形/長方形 18"/>
          <p:cNvSpPr/>
          <p:nvPr/>
        </p:nvSpPr>
        <p:spPr>
          <a:xfrm>
            <a:off x="5797334" y="207550"/>
            <a:ext cx="68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0" name="正方形/長方形 19"/>
          <p:cNvSpPr/>
          <p:nvPr/>
        </p:nvSpPr>
        <p:spPr>
          <a:xfrm>
            <a:off x="6248384" y="656571"/>
            <a:ext cx="10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1" name="正方形/長方形 20"/>
          <p:cNvSpPr/>
          <p:nvPr/>
        </p:nvSpPr>
        <p:spPr>
          <a:xfrm>
            <a:off x="7492717" y="1119678"/>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 name="テキスト ボックス 1"/>
          <p:cNvSpPr txBox="1"/>
          <p:nvPr/>
        </p:nvSpPr>
        <p:spPr>
          <a:xfrm>
            <a:off x="6813367" y="2076016"/>
            <a:ext cx="895350" cy="338554"/>
          </a:xfrm>
          <a:prstGeom prst="rect">
            <a:avLst/>
          </a:prstGeom>
          <a:noFill/>
        </p:spPr>
        <p:txBody>
          <a:bodyPr wrap="square" rtlCol="0">
            <a:spAutoFit/>
          </a:bodyPr>
          <a:lstStyle/>
          <a:p>
            <a:r>
              <a:rPr kumimoji="1" lang="ja-JP" altLang="en-US" sz="800" dirty="0" smtClean="0"/>
              <a:t>十分長いので、</a:t>
            </a:r>
            <a:endParaRPr kumimoji="1" lang="en-US" altLang="ja-JP" sz="800" dirty="0" smtClean="0"/>
          </a:p>
          <a:p>
            <a:r>
              <a:rPr kumimoji="1" lang="ja-JP" altLang="en-US" sz="800" dirty="0" smtClean="0"/>
              <a:t>この距離を使う</a:t>
            </a:r>
            <a:endParaRPr kumimoji="1" lang="ja-JP" altLang="en-US" sz="800" dirty="0"/>
          </a:p>
        </p:txBody>
      </p:sp>
      <p:sp>
        <p:nvSpPr>
          <p:cNvPr id="22" name="正方形/長方形 21"/>
          <p:cNvSpPr/>
          <p:nvPr/>
        </p:nvSpPr>
        <p:spPr>
          <a:xfrm>
            <a:off x="6881009" y="2103595"/>
            <a:ext cx="684000" cy="288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cxnSp>
        <p:nvCxnSpPr>
          <p:cNvPr id="23" name="直線コネクタ 22"/>
          <p:cNvCxnSpPr/>
          <p:nvPr/>
        </p:nvCxnSpPr>
        <p:spPr>
          <a:xfrm flipH="1" flipV="1">
            <a:off x="7232467" y="1857375"/>
            <a:ext cx="130358" cy="252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5823722" y="2406041"/>
            <a:ext cx="895350" cy="338554"/>
          </a:xfrm>
          <a:prstGeom prst="rect">
            <a:avLst/>
          </a:prstGeom>
          <a:noFill/>
        </p:spPr>
        <p:txBody>
          <a:bodyPr wrap="square" rtlCol="0">
            <a:spAutoFit/>
          </a:bodyPr>
          <a:lstStyle/>
          <a:p>
            <a:r>
              <a:rPr kumimoji="1" lang="ja-JP" altLang="en-US" sz="800" dirty="0" smtClean="0"/>
              <a:t>短すぎるので、</a:t>
            </a:r>
            <a:endParaRPr kumimoji="1" lang="en-US" altLang="ja-JP" sz="800" dirty="0" smtClean="0"/>
          </a:p>
          <a:p>
            <a:r>
              <a:rPr lang="ja-JP" altLang="en-US" sz="800" dirty="0"/>
              <a:t>半径</a:t>
            </a:r>
            <a:r>
              <a:rPr lang="ja-JP" altLang="en-US" sz="800" dirty="0" smtClean="0"/>
              <a:t>を</a:t>
            </a:r>
            <a:r>
              <a:rPr lang="ja-JP" altLang="en-US" sz="800" dirty="0"/>
              <a:t>使</a:t>
            </a:r>
            <a:r>
              <a:rPr lang="ja-JP" altLang="en-US" sz="800" dirty="0" smtClean="0"/>
              <a:t>う</a:t>
            </a:r>
            <a:endParaRPr kumimoji="1" lang="ja-JP" altLang="en-US" sz="800" dirty="0"/>
          </a:p>
        </p:txBody>
      </p:sp>
      <p:sp>
        <p:nvSpPr>
          <p:cNvPr id="25" name="正方形/長方形 24"/>
          <p:cNvSpPr/>
          <p:nvPr/>
        </p:nvSpPr>
        <p:spPr>
          <a:xfrm>
            <a:off x="5881839" y="2414570"/>
            <a:ext cx="684000" cy="288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cxnSp>
        <p:nvCxnSpPr>
          <p:cNvPr id="26" name="直線コネクタ 25"/>
          <p:cNvCxnSpPr/>
          <p:nvPr/>
        </p:nvCxnSpPr>
        <p:spPr>
          <a:xfrm flipH="1" flipV="1">
            <a:off x="5485117" y="2047441"/>
            <a:ext cx="400779" cy="65512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H="1">
            <a:off x="5426438" y="2050591"/>
            <a:ext cx="108000" cy="0"/>
          </a:xfrm>
          <a:prstGeom prst="line">
            <a:avLst/>
          </a:prstGeom>
          <a:ln>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7447484" y="5839861"/>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2" name="正方形/長方形 31"/>
          <p:cNvSpPr/>
          <p:nvPr/>
        </p:nvSpPr>
        <p:spPr>
          <a:xfrm>
            <a:off x="6611072" y="6068461"/>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3" name="正方形/長方形 32"/>
          <p:cNvSpPr/>
          <p:nvPr/>
        </p:nvSpPr>
        <p:spPr>
          <a:xfrm>
            <a:off x="4628151" y="6297061"/>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4" name="正方形/長方形 33"/>
          <p:cNvSpPr/>
          <p:nvPr/>
        </p:nvSpPr>
        <p:spPr>
          <a:xfrm>
            <a:off x="4272382" y="6516842"/>
            <a:ext cx="360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5" name="正方形/長方形 34"/>
          <p:cNvSpPr/>
          <p:nvPr/>
        </p:nvSpPr>
        <p:spPr>
          <a:xfrm>
            <a:off x="8233384" y="6287536"/>
            <a:ext cx="14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Tree>
    <p:extLst>
      <p:ext uri="{BB962C8B-B14F-4D97-AF65-F5344CB8AC3E}">
        <p14:creationId xmlns:p14="http://schemas.microsoft.com/office/powerpoint/2010/main" val="774150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0" y="79243"/>
            <a:ext cx="4139397" cy="1197874"/>
          </a:xfrm>
          <a:prstGeom prst="rect">
            <a:avLst/>
          </a:prstGeom>
        </p:spPr>
      </p:pic>
      <p:pic>
        <p:nvPicPr>
          <p:cNvPr id="5" name="図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0" y="1277117"/>
            <a:ext cx="4146485" cy="5854695"/>
          </a:xfrm>
          <a:prstGeom prst="rect">
            <a:avLst/>
          </a:prstGeom>
        </p:spPr>
      </p:pic>
      <p:pic>
        <p:nvPicPr>
          <p:cNvPr id="6" name="図 5"/>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Lst>
          </a:blip>
          <a:stretch>
            <a:fillRect/>
          </a:stretch>
        </p:blipFill>
        <p:spPr>
          <a:xfrm>
            <a:off x="4269669" y="79243"/>
            <a:ext cx="4160661" cy="5613703"/>
          </a:xfrm>
          <a:prstGeom prst="rect">
            <a:avLst/>
          </a:prstGeom>
        </p:spPr>
      </p:pic>
      <p:pic>
        <p:nvPicPr>
          <p:cNvPr id="7" name="図 6"/>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contrast="40000"/>
                    </a14:imgEffect>
                  </a14:imgLayer>
                </a14:imgProps>
              </a:ext>
            </a:extLst>
          </a:blip>
          <a:stretch>
            <a:fillRect/>
          </a:stretch>
        </p:blipFill>
        <p:spPr>
          <a:xfrm>
            <a:off x="4275303" y="5732021"/>
            <a:ext cx="4139397" cy="418193"/>
          </a:xfrm>
          <a:prstGeom prst="rect">
            <a:avLst/>
          </a:prstGeom>
        </p:spPr>
      </p:pic>
      <p:pic>
        <p:nvPicPr>
          <p:cNvPr id="2" name="図 1"/>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Effect>
                      <a14:brightnessContrast contrast="40000"/>
                    </a14:imgEffect>
                  </a14:imgLayer>
                </a14:imgProps>
              </a:ext>
            </a:extLst>
          </a:blip>
          <a:stretch>
            <a:fillRect/>
          </a:stretch>
        </p:blipFill>
        <p:spPr>
          <a:xfrm>
            <a:off x="1256510" y="678180"/>
            <a:ext cx="2302236" cy="222797"/>
          </a:xfrm>
          <a:prstGeom prst="rect">
            <a:avLst/>
          </a:prstGeom>
          <a:ln w="6350">
            <a:solidFill>
              <a:srgbClr val="C00000"/>
            </a:solidFill>
          </a:ln>
        </p:spPr>
      </p:pic>
      <p:cxnSp>
        <p:nvCxnSpPr>
          <p:cNvPr id="9" name="直線矢印コネクタ 8"/>
          <p:cNvCxnSpPr/>
          <p:nvPr/>
        </p:nvCxnSpPr>
        <p:spPr>
          <a:xfrm flipH="1" flipV="1">
            <a:off x="1371602" y="389239"/>
            <a:ext cx="321275" cy="28894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873803" y="1313340"/>
            <a:ext cx="216000" cy="12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138985" y="1313340"/>
            <a:ext cx="126000" cy="12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648427" y="3072290"/>
            <a:ext cx="309632" cy="15986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2720059" y="2977039"/>
            <a:ext cx="242216" cy="315435"/>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129634" y="2977039"/>
            <a:ext cx="242216" cy="315435"/>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1336218" y="3860452"/>
            <a:ext cx="121107" cy="315435"/>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587597" y="3860451"/>
            <a:ext cx="242216" cy="315435"/>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1951709" y="4304951"/>
            <a:ext cx="242216" cy="315435"/>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a:t>
            </a:r>
            <a:endParaRPr kumimoji="1" lang="ja-JP" altLang="en-US"/>
          </a:p>
        </p:txBody>
      </p:sp>
      <p:sp>
        <p:nvSpPr>
          <p:cNvPr id="20" name="正方形/長方形 19"/>
          <p:cNvSpPr/>
          <p:nvPr/>
        </p:nvSpPr>
        <p:spPr>
          <a:xfrm>
            <a:off x="1345381" y="4307570"/>
            <a:ext cx="324000" cy="32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662881" y="5193449"/>
            <a:ext cx="108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p:cNvSpPr/>
          <p:nvPr/>
        </p:nvSpPr>
        <p:spPr>
          <a:xfrm>
            <a:off x="1014316" y="5055337"/>
            <a:ext cx="212027" cy="13811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p:cNvSpPr/>
          <p:nvPr/>
        </p:nvSpPr>
        <p:spPr>
          <a:xfrm>
            <a:off x="1418540" y="4997466"/>
            <a:ext cx="95936" cy="13811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p:cNvSpPr/>
          <p:nvPr/>
        </p:nvSpPr>
        <p:spPr>
          <a:xfrm>
            <a:off x="15206" y="5630240"/>
            <a:ext cx="95936" cy="13811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p:cNvSpPr/>
          <p:nvPr/>
        </p:nvSpPr>
        <p:spPr>
          <a:xfrm>
            <a:off x="1958058" y="5388940"/>
            <a:ext cx="448591" cy="13811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p:cNvSpPr/>
          <p:nvPr/>
        </p:nvSpPr>
        <p:spPr>
          <a:xfrm>
            <a:off x="357859" y="5623890"/>
            <a:ext cx="219992" cy="13811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p:cNvSpPr/>
          <p:nvPr/>
        </p:nvSpPr>
        <p:spPr>
          <a:xfrm>
            <a:off x="3316529" y="5623889"/>
            <a:ext cx="234000" cy="13811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p:cNvSpPr/>
          <p:nvPr/>
        </p:nvSpPr>
        <p:spPr>
          <a:xfrm>
            <a:off x="3304173" y="6511516"/>
            <a:ext cx="360000" cy="13811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p:cNvSpPr/>
          <p:nvPr/>
        </p:nvSpPr>
        <p:spPr>
          <a:xfrm>
            <a:off x="1100330" y="6736200"/>
            <a:ext cx="468000" cy="13811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p:cNvSpPr/>
          <p:nvPr/>
        </p:nvSpPr>
        <p:spPr>
          <a:xfrm>
            <a:off x="1402071" y="6291004"/>
            <a:ext cx="252000" cy="13811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p:cNvSpPr/>
          <p:nvPr/>
        </p:nvSpPr>
        <p:spPr>
          <a:xfrm>
            <a:off x="3651817" y="6736200"/>
            <a:ext cx="234000" cy="13811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p:cNvSpPr/>
          <p:nvPr/>
        </p:nvSpPr>
        <p:spPr>
          <a:xfrm>
            <a:off x="6479455" y="104742"/>
            <a:ext cx="576000" cy="13811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p:cNvSpPr/>
          <p:nvPr/>
        </p:nvSpPr>
        <p:spPr>
          <a:xfrm>
            <a:off x="4300559" y="338717"/>
            <a:ext cx="216000" cy="13811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p:cNvSpPr/>
          <p:nvPr/>
        </p:nvSpPr>
        <p:spPr>
          <a:xfrm>
            <a:off x="5698920" y="539887"/>
            <a:ext cx="576000" cy="13811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p:cNvSpPr/>
          <p:nvPr/>
        </p:nvSpPr>
        <p:spPr>
          <a:xfrm>
            <a:off x="4640358" y="775966"/>
            <a:ext cx="576000" cy="13811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p:cNvSpPr/>
          <p:nvPr/>
        </p:nvSpPr>
        <p:spPr>
          <a:xfrm>
            <a:off x="5247248" y="1220417"/>
            <a:ext cx="576000" cy="13811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p:cNvSpPr/>
          <p:nvPr/>
        </p:nvSpPr>
        <p:spPr>
          <a:xfrm>
            <a:off x="5447988" y="2095687"/>
            <a:ext cx="576000" cy="13811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正方形/長方形 37"/>
          <p:cNvSpPr/>
          <p:nvPr/>
        </p:nvSpPr>
        <p:spPr>
          <a:xfrm>
            <a:off x="5460344" y="3318570"/>
            <a:ext cx="576000" cy="13811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正方形/長方形 38"/>
          <p:cNvSpPr/>
          <p:nvPr/>
        </p:nvSpPr>
        <p:spPr>
          <a:xfrm>
            <a:off x="5783813" y="4505758"/>
            <a:ext cx="576000" cy="13811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正方形/長方形 39"/>
          <p:cNvSpPr/>
          <p:nvPr/>
        </p:nvSpPr>
        <p:spPr>
          <a:xfrm>
            <a:off x="6191455" y="5732021"/>
            <a:ext cx="576000" cy="13811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41" name="テキスト ボックス 40"/>
              <p:cNvSpPr txBox="1"/>
              <p:nvPr/>
            </p:nvSpPr>
            <p:spPr>
              <a:xfrm>
                <a:off x="8498819" y="1277727"/>
                <a:ext cx="1942641" cy="876009"/>
              </a:xfrm>
              <a:prstGeom prst="rect">
                <a:avLst/>
              </a:prstGeom>
              <a:noFill/>
              <a:ln>
                <a:solidFill>
                  <a:srgbClr val="C0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900" b="0" i="1" smtClean="0">
                          <a:latin typeface="Cambria Math" panose="02040503050406030204" pitchFamily="18" charset="0"/>
                        </a:rPr>
                        <m:t>     </m:t>
                      </m:r>
                      <m:f>
                        <m:fPr>
                          <m:ctrlPr>
                            <a:rPr kumimoji="1" lang="en-US" altLang="ja-JP" sz="900" b="0" i="1" smtClean="0">
                              <a:latin typeface="Cambria Math" panose="02040503050406030204" pitchFamily="18" charset="0"/>
                            </a:rPr>
                          </m:ctrlPr>
                        </m:fPr>
                        <m:num>
                          <m:r>
                            <a:rPr kumimoji="1" lang="en-US" altLang="ja-JP" sz="900" b="0" i="1" smtClean="0">
                              <a:latin typeface="Cambria Math" panose="02040503050406030204" pitchFamily="18" charset="0"/>
                            </a:rPr>
                            <m:t>1</m:t>
                          </m:r>
                        </m:num>
                        <m:den>
                          <m:r>
                            <a:rPr kumimoji="1" lang="en-US" altLang="ja-JP" sz="900" b="0" i="1" smtClean="0">
                              <a:latin typeface="Cambria Math" panose="02040503050406030204" pitchFamily="18" charset="0"/>
                            </a:rPr>
                            <m:t>𝑠</m:t>
                          </m:r>
                          <m:r>
                            <a:rPr lang="en-US" altLang="ja-JP" sz="900" i="1">
                              <a:latin typeface="Cambria Math" panose="02040503050406030204" pitchFamily="18" charset="0"/>
                              <a:ea typeface="Cambria Math" panose="02040503050406030204" pitchFamily="18" charset="0"/>
                            </a:rPr>
                            <m:t>𝛤</m:t>
                          </m:r>
                          <m:r>
                            <a:rPr lang="en-US" altLang="ja-JP" sz="900" b="0" i="1" smtClean="0">
                              <a:latin typeface="Cambria Math" panose="02040503050406030204" pitchFamily="18" charset="0"/>
                              <a:ea typeface="Cambria Math" panose="02040503050406030204" pitchFamily="18" charset="0"/>
                            </a:rPr>
                            <m:t>(</m:t>
                          </m:r>
                          <m:r>
                            <a:rPr lang="en-US" altLang="ja-JP" sz="900" b="0" i="1" smtClean="0">
                              <a:latin typeface="Cambria Math" panose="02040503050406030204" pitchFamily="18" charset="0"/>
                              <a:ea typeface="Cambria Math" panose="02040503050406030204" pitchFamily="18" charset="0"/>
                            </a:rPr>
                            <m:t>𝑘</m:t>
                          </m:r>
                          <m:r>
                            <a:rPr lang="en-US" altLang="ja-JP" sz="900" b="0" i="1" smtClean="0">
                              <a:latin typeface="Cambria Math" panose="02040503050406030204" pitchFamily="18" charset="0"/>
                              <a:ea typeface="Cambria Math" panose="02040503050406030204" pitchFamily="18" charset="0"/>
                            </a:rPr>
                            <m:t>)</m:t>
                          </m:r>
                        </m:den>
                      </m:f>
                      <m:r>
                        <a:rPr kumimoji="1" lang="en-US" altLang="ja-JP" sz="900" b="0" i="1" smtClean="0">
                          <a:latin typeface="Cambria Math" panose="02040503050406030204" pitchFamily="18" charset="0"/>
                        </a:rPr>
                        <m:t>𝑥</m:t>
                      </m:r>
                      <m:sSup>
                        <m:sSupPr>
                          <m:ctrlPr>
                            <a:rPr kumimoji="1" lang="en-US" altLang="ja-JP" sz="900" b="0" i="1" smtClean="0">
                              <a:latin typeface="Cambria Math" panose="02040503050406030204" pitchFamily="18" charset="0"/>
                            </a:rPr>
                          </m:ctrlPr>
                        </m:sSupPr>
                        <m:e>
                          <m:d>
                            <m:dPr>
                              <m:ctrlPr>
                                <a:rPr lang="en-US" altLang="ja-JP" sz="900" i="1">
                                  <a:latin typeface="Cambria Math" panose="02040503050406030204" pitchFamily="18" charset="0"/>
                                </a:rPr>
                              </m:ctrlPr>
                            </m:dPr>
                            <m:e>
                              <m:f>
                                <m:fPr>
                                  <m:ctrlPr>
                                    <a:rPr lang="en-US" altLang="ja-JP" sz="900" i="1">
                                      <a:latin typeface="Cambria Math" panose="02040503050406030204" pitchFamily="18" charset="0"/>
                                    </a:rPr>
                                  </m:ctrlPr>
                                </m:fPr>
                                <m:num>
                                  <m:r>
                                    <a:rPr lang="en-US" altLang="ja-JP" sz="900" i="1">
                                      <a:latin typeface="Cambria Math" panose="02040503050406030204" pitchFamily="18" charset="0"/>
                                    </a:rPr>
                                    <m:t>𝑥</m:t>
                                  </m:r>
                                </m:num>
                                <m:den>
                                  <m:r>
                                    <a:rPr lang="en-US" altLang="ja-JP" sz="900" i="1">
                                      <a:latin typeface="Cambria Math" panose="02040503050406030204" pitchFamily="18" charset="0"/>
                                    </a:rPr>
                                    <m:t>𝑠</m:t>
                                  </m:r>
                                </m:den>
                              </m:f>
                            </m:e>
                          </m:d>
                        </m:e>
                        <m:sup>
                          <m:r>
                            <a:rPr kumimoji="1" lang="en-US" altLang="ja-JP" sz="900" b="0" i="1" smtClean="0">
                              <a:latin typeface="Cambria Math" panose="02040503050406030204" pitchFamily="18" charset="0"/>
                            </a:rPr>
                            <m:t>𝑘</m:t>
                          </m:r>
                          <m:r>
                            <a:rPr kumimoji="1" lang="en-US" altLang="ja-JP" sz="900" b="0" i="1" smtClean="0">
                              <a:latin typeface="Cambria Math" panose="02040503050406030204" pitchFamily="18" charset="0"/>
                            </a:rPr>
                            <m:t>−1</m:t>
                          </m:r>
                        </m:sup>
                      </m:sSup>
                      <m:r>
                        <m:rPr>
                          <m:sty m:val="p"/>
                        </m:rPr>
                        <a:rPr kumimoji="1" lang="en-US" altLang="ja-JP" sz="900" b="0" i="0" smtClean="0">
                          <a:latin typeface="Cambria Math" panose="02040503050406030204" pitchFamily="18" charset="0"/>
                        </a:rPr>
                        <m:t>exp</m:t>
                      </m:r>
                      <m:d>
                        <m:dPr>
                          <m:ctrlPr>
                            <a:rPr kumimoji="1" lang="en-US" altLang="ja-JP" sz="900" b="0" i="1" smtClean="0">
                              <a:latin typeface="Cambria Math" panose="02040503050406030204" pitchFamily="18" charset="0"/>
                            </a:rPr>
                          </m:ctrlPr>
                        </m:dPr>
                        <m:e>
                          <m:r>
                            <a:rPr kumimoji="1" lang="en-US" altLang="ja-JP" sz="900" b="0" i="1" smtClean="0">
                              <a:latin typeface="Cambria Math" panose="02040503050406030204" pitchFamily="18" charset="0"/>
                            </a:rPr>
                            <m:t>−</m:t>
                          </m:r>
                          <m:f>
                            <m:fPr>
                              <m:ctrlPr>
                                <a:rPr lang="en-US" altLang="ja-JP" sz="900" i="1">
                                  <a:latin typeface="Cambria Math" panose="02040503050406030204" pitchFamily="18" charset="0"/>
                                </a:rPr>
                              </m:ctrlPr>
                            </m:fPr>
                            <m:num>
                              <m:r>
                                <a:rPr lang="en-US" altLang="ja-JP" sz="900" i="1">
                                  <a:latin typeface="Cambria Math" panose="02040503050406030204" pitchFamily="18" charset="0"/>
                                </a:rPr>
                                <m:t>𝑥</m:t>
                              </m:r>
                            </m:num>
                            <m:den>
                              <m:r>
                                <a:rPr lang="en-US" altLang="ja-JP" sz="900" i="1">
                                  <a:latin typeface="Cambria Math" panose="02040503050406030204" pitchFamily="18" charset="0"/>
                                </a:rPr>
                                <m:t>𝑠</m:t>
                              </m:r>
                            </m:den>
                          </m:f>
                        </m:e>
                      </m:d>
                      <m:r>
                        <a:rPr kumimoji="1" lang="en-US" altLang="ja-JP" sz="900" b="0" i="1" smtClean="0">
                          <a:latin typeface="Cambria Math" panose="02040503050406030204" pitchFamily="18" charset="0"/>
                        </a:rPr>
                        <m:t>=</m:t>
                      </m:r>
                      <m:f>
                        <m:fPr>
                          <m:ctrlPr>
                            <a:rPr lang="en-US" altLang="ja-JP" sz="900" i="1">
                              <a:latin typeface="Cambria Math" panose="02040503050406030204" pitchFamily="18" charset="0"/>
                            </a:rPr>
                          </m:ctrlPr>
                        </m:fPr>
                        <m:num>
                          <m:r>
                            <a:rPr lang="en-US" altLang="ja-JP" sz="900" i="1">
                              <a:latin typeface="Cambria Math" panose="02040503050406030204" pitchFamily="18" charset="0"/>
                            </a:rPr>
                            <m:t>1</m:t>
                          </m:r>
                        </m:num>
                        <m:den>
                          <m:r>
                            <a:rPr lang="en-US" altLang="ja-JP" sz="900" i="1">
                              <a:latin typeface="Cambria Math" panose="02040503050406030204" pitchFamily="18" charset="0"/>
                            </a:rPr>
                            <m:t>𝑠</m:t>
                          </m:r>
                          <m:r>
                            <a:rPr lang="en-US" altLang="ja-JP" sz="900" i="1">
                              <a:latin typeface="Cambria Math" panose="02040503050406030204" pitchFamily="18" charset="0"/>
                              <a:ea typeface="Cambria Math" panose="02040503050406030204" pitchFamily="18" charset="0"/>
                            </a:rPr>
                            <m:t>𝛤</m:t>
                          </m:r>
                          <m:r>
                            <a:rPr lang="en-US" altLang="ja-JP" sz="900" i="1">
                              <a:latin typeface="Cambria Math" panose="02040503050406030204" pitchFamily="18" charset="0"/>
                              <a:ea typeface="Cambria Math" panose="02040503050406030204" pitchFamily="18" charset="0"/>
                            </a:rPr>
                            <m:t>(</m:t>
                          </m:r>
                          <m:r>
                            <a:rPr lang="en-US" altLang="ja-JP" sz="900" i="1">
                              <a:latin typeface="Cambria Math" panose="02040503050406030204" pitchFamily="18" charset="0"/>
                              <a:ea typeface="Cambria Math" panose="02040503050406030204" pitchFamily="18" charset="0"/>
                            </a:rPr>
                            <m:t>𝑘</m:t>
                          </m:r>
                          <m:r>
                            <a:rPr lang="en-US" altLang="ja-JP" sz="900" i="1">
                              <a:latin typeface="Cambria Math" panose="02040503050406030204" pitchFamily="18" charset="0"/>
                              <a:ea typeface="Cambria Math" panose="02040503050406030204" pitchFamily="18" charset="0"/>
                            </a:rPr>
                            <m:t>)</m:t>
                          </m:r>
                        </m:den>
                      </m:f>
                      <m:sSup>
                        <m:sSupPr>
                          <m:ctrlPr>
                            <a:rPr lang="en-US" altLang="ja-JP" sz="900" i="1">
                              <a:latin typeface="Cambria Math" panose="02040503050406030204" pitchFamily="18" charset="0"/>
                            </a:rPr>
                          </m:ctrlPr>
                        </m:sSupPr>
                        <m:e>
                          <m:r>
                            <a:rPr lang="en-US" altLang="ja-JP" sz="900" b="0" i="1" smtClean="0">
                              <a:latin typeface="Cambria Math" panose="02040503050406030204" pitchFamily="18" charset="0"/>
                            </a:rPr>
                            <m:t>𝑠</m:t>
                          </m:r>
                          <m:d>
                            <m:dPr>
                              <m:ctrlPr>
                                <a:rPr lang="en-US" altLang="ja-JP" sz="900" i="1">
                                  <a:latin typeface="Cambria Math" panose="02040503050406030204" pitchFamily="18" charset="0"/>
                                </a:rPr>
                              </m:ctrlPr>
                            </m:dPr>
                            <m:e>
                              <m:f>
                                <m:fPr>
                                  <m:ctrlPr>
                                    <a:rPr lang="en-US" altLang="ja-JP" sz="900" i="1">
                                      <a:latin typeface="Cambria Math" panose="02040503050406030204" pitchFamily="18" charset="0"/>
                                    </a:rPr>
                                  </m:ctrlPr>
                                </m:fPr>
                                <m:num>
                                  <m:r>
                                    <a:rPr lang="en-US" altLang="ja-JP" sz="900" i="1">
                                      <a:latin typeface="Cambria Math" panose="02040503050406030204" pitchFamily="18" charset="0"/>
                                    </a:rPr>
                                    <m:t>𝑥</m:t>
                                  </m:r>
                                </m:num>
                                <m:den>
                                  <m:r>
                                    <a:rPr lang="en-US" altLang="ja-JP" sz="900" i="1">
                                      <a:latin typeface="Cambria Math" panose="02040503050406030204" pitchFamily="18" charset="0"/>
                                    </a:rPr>
                                    <m:t>𝑠</m:t>
                                  </m:r>
                                </m:den>
                              </m:f>
                            </m:e>
                          </m:d>
                        </m:e>
                        <m:sup>
                          <m:r>
                            <a:rPr lang="en-US" altLang="ja-JP" sz="900" i="1">
                              <a:latin typeface="Cambria Math" panose="02040503050406030204" pitchFamily="18" charset="0"/>
                            </a:rPr>
                            <m:t>𝑘</m:t>
                          </m:r>
                        </m:sup>
                      </m:sSup>
                      <m:r>
                        <m:rPr>
                          <m:sty m:val="p"/>
                        </m:rPr>
                        <a:rPr lang="en-US" altLang="ja-JP" sz="900">
                          <a:latin typeface="Cambria Math" panose="02040503050406030204" pitchFamily="18" charset="0"/>
                        </a:rPr>
                        <m:t>exp</m:t>
                      </m:r>
                      <m:d>
                        <m:dPr>
                          <m:ctrlPr>
                            <a:rPr lang="en-US" altLang="ja-JP" sz="900" i="1">
                              <a:latin typeface="Cambria Math" panose="02040503050406030204" pitchFamily="18" charset="0"/>
                            </a:rPr>
                          </m:ctrlPr>
                        </m:dPr>
                        <m:e>
                          <m:r>
                            <a:rPr lang="en-US" altLang="ja-JP" sz="900" i="1">
                              <a:latin typeface="Cambria Math" panose="02040503050406030204" pitchFamily="18" charset="0"/>
                            </a:rPr>
                            <m:t>−</m:t>
                          </m:r>
                          <m:f>
                            <m:fPr>
                              <m:ctrlPr>
                                <a:rPr lang="en-US" altLang="ja-JP" sz="900" i="1">
                                  <a:latin typeface="Cambria Math" panose="02040503050406030204" pitchFamily="18" charset="0"/>
                                </a:rPr>
                              </m:ctrlPr>
                            </m:fPr>
                            <m:num>
                              <m:r>
                                <a:rPr lang="en-US" altLang="ja-JP" sz="900" i="1">
                                  <a:latin typeface="Cambria Math" panose="02040503050406030204" pitchFamily="18" charset="0"/>
                                </a:rPr>
                                <m:t>𝑥</m:t>
                              </m:r>
                            </m:num>
                            <m:den>
                              <m:r>
                                <a:rPr lang="en-US" altLang="ja-JP" sz="900" i="1">
                                  <a:latin typeface="Cambria Math" panose="02040503050406030204" pitchFamily="18" charset="0"/>
                                </a:rPr>
                                <m:t>𝑠</m:t>
                              </m:r>
                            </m:den>
                          </m:f>
                        </m:e>
                      </m:d>
                      <m:r>
                        <a:rPr lang="en-US" altLang="ja-JP" sz="900" i="1">
                          <a:latin typeface="Cambria Math" panose="02040503050406030204" pitchFamily="18" charset="0"/>
                        </a:rPr>
                        <m:t>=</m:t>
                      </m:r>
                      <m:r>
                        <a:rPr lang="en-US" altLang="ja-JP" sz="900" i="1">
                          <a:latin typeface="Cambria Math" panose="02040503050406030204" pitchFamily="18" charset="0"/>
                        </a:rPr>
                        <m:t>𝑠</m:t>
                      </m:r>
                      <m:f>
                        <m:fPr>
                          <m:ctrlPr>
                            <a:rPr lang="en-US" altLang="ja-JP" sz="900" i="1">
                              <a:latin typeface="Cambria Math" panose="02040503050406030204" pitchFamily="18" charset="0"/>
                            </a:rPr>
                          </m:ctrlPr>
                        </m:fPr>
                        <m:num>
                          <m:r>
                            <a:rPr lang="en-US" altLang="ja-JP" sz="900" i="1">
                              <a:latin typeface="Cambria Math" panose="02040503050406030204" pitchFamily="18" charset="0"/>
                              <a:ea typeface="Cambria Math" panose="02040503050406030204" pitchFamily="18" charset="0"/>
                            </a:rPr>
                            <m:t>𝛤</m:t>
                          </m:r>
                          <m:r>
                            <a:rPr lang="en-US" altLang="ja-JP" sz="900" i="1">
                              <a:latin typeface="Cambria Math" panose="02040503050406030204" pitchFamily="18" charset="0"/>
                              <a:ea typeface="Cambria Math" panose="02040503050406030204" pitchFamily="18" charset="0"/>
                            </a:rPr>
                            <m:t>(</m:t>
                          </m:r>
                          <m:r>
                            <a:rPr lang="en-US" altLang="ja-JP" sz="900" i="1">
                              <a:latin typeface="Cambria Math" panose="02040503050406030204" pitchFamily="18" charset="0"/>
                              <a:ea typeface="Cambria Math" panose="02040503050406030204" pitchFamily="18" charset="0"/>
                            </a:rPr>
                            <m:t>𝑘</m:t>
                          </m:r>
                          <m:r>
                            <a:rPr lang="en-US" altLang="ja-JP" sz="900" i="1">
                              <a:latin typeface="Cambria Math" panose="02040503050406030204" pitchFamily="18" charset="0"/>
                              <a:ea typeface="Cambria Math" panose="02040503050406030204" pitchFamily="18" charset="0"/>
                            </a:rPr>
                            <m:t>+1)</m:t>
                          </m:r>
                        </m:num>
                        <m:den>
                          <m:r>
                            <a:rPr lang="en-US" altLang="ja-JP" sz="900" i="1">
                              <a:latin typeface="Cambria Math" panose="02040503050406030204" pitchFamily="18" charset="0"/>
                              <a:ea typeface="Cambria Math" panose="02040503050406030204" pitchFamily="18" charset="0"/>
                            </a:rPr>
                            <m:t>𝛤</m:t>
                          </m:r>
                          <m:r>
                            <a:rPr lang="en-US" altLang="ja-JP" sz="900" i="1">
                              <a:latin typeface="Cambria Math" panose="02040503050406030204" pitchFamily="18" charset="0"/>
                              <a:ea typeface="Cambria Math" panose="02040503050406030204" pitchFamily="18" charset="0"/>
                            </a:rPr>
                            <m:t>(</m:t>
                          </m:r>
                          <m:r>
                            <a:rPr lang="en-US" altLang="ja-JP" sz="900" i="1">
                              <a:latin typeface="Cambria Math" panose="02040503050406030204" pitchFamily="18" charset="0"/>
                              <a:ea typeface="Cambria Math" panose="02040503050406030204" pitchFamily="18" charset="0"/>
                            </a:rPr>
                            <m:t>𝑘</m:t>
                          </m:r>
                          <m:r>
                            <a:rPr lang="en-US" altLang="ja-JP" sz="900" i="1">
                              <a:latin typeface="Cambria Math" panose="02040503050406030204" pitchFamily="18" charset="0"/>
                              <a:ea typeface="Cambria Math" panose="02040503050406030204" pitchFamily="18" charset="0"/>
                            </a:rPr>
                            <m:t>)</m:t>
                          </m:r>
                        </m:den>
                      </m:f>
                      <m:f>
                        <m:fPr>
                          <m:ctrlPr>
                            <a:rPr lang="en-US" altLang="ja-JP" sz="900" i="1">
                              <a:latin typeface="Cambria Math" panose="02040503050406030204" pitchFamily="18" charset="0"/>
                            </a:rPr>
                          </m:ctrlPr>
                        </m:fPr>
                        <m:num>
                          <m:r>
                            <a:rPr lang="en-US" altLang="ja-JP" sz="900" i="1">
                              <a:latin typeface="Cambria Math" panose="02040503050406030204" pitchFamily="18" charset="0"/>
                            </a:rPr>
                            <m:t>1</m:t>
                          </m:r>
                        </m:num>
                        <m:den>
                          <m:r>
                            <a:rPr lang="en-US" altLang="ja-JP" sz="900" i="1">
                              <a:latin typeface="Cambria Math" panose="02040503050406030204" pitchFamily="18" charset="0"/>
                            </a:rPr>
                            <m:t>𝑠</m:t>
                          </m:r>
                          <m:r>
                            <a:rPr lang="en-US" altLang="ja-JP" sz="900" i="1">
                              <a:latin typeface="Cambria Math" panose="02040503050406030204" pitchFamily="18" charset="0"/>
                              <a:ea typeface="Cambria Math" panose="02040503050406030204" pitchFamily="18" charset="0"/>
                            </a:rPr>
                            <m:t>𝛤</m:t>
                          </m:r>
                          <m:r>
                            <a:rPr lang="en-US" altLang="ja-JP" sz="900" i="1">
                              <a:latin typeface="Cambria Math" panose="02040503050406030204" pitchFamily="18" charset="0"/>
                              <a:ea typeface="Cambria Math" panose="02040503050406030204" pitchFamily="18" charset="0"/>
                            </a:rPr>
                            <m:t>(</m:t>
                          </m:r>
                          <m:r>
                            <a:rPr lang="en-US" altLang="ja-JP" sz="900" i="1">
                              <a:latin typeface="Cambria Math" panose="02040503050406030204" pitchFamily="18" charset="0"/>
                              <a:ea typeface="Cambria Math" panose="02040503050406030204" pitchFamily="18" charset="0"/>
                            </a:rPr>
                            <m:t>𝑘</m:t>
                          </m:r>
                          <m:r>
                            <a:rPr lang="en-US" altLang="ja-JP" sz="900" i="1">
                              <a:latin typeface="Cambria Math" panose="02040503050406030204" pitchFamily="18" charset="0"/>
                              <a:ea typeface="Cambria Math" panose="02040503050406030204" pitchFamily="18" charset="0"/>
                            </a:rPr>
                            <m:t>+1)</m:t>
                          </m:r>
                        </m:den>
                      </m:f>
                      <m:sSup>
                        <m:sSupPr>
                          <m:ctrlPr>
                            <a:rPr lang="en-US" altLang="ja-JP" sz="900" i="1">
                              <a:latin typeface="Cambria Math" panose="02040503050406030204" pitchFamily="18" charset="0"/>
                            </a:rPr>
                          </m:ctrlPr>
                        </m:sSupPr>
                        <m:e>
                          <m:d>
                            <m:dPr>
                              <m:ctrlPr>
                                <a:rPr lang="en-US" altLang="ja-JP" sz="900" i="1">
                                  <a:latin typeface="Cambria Math" panose="02040503050406030204" pitchFamily="18" charset="0"/>
                                </a:rPr>
                              </m:ctrlPr>
                            </m:dPr>
                            <m:e>
                              <m:f>
                                <m:fPr>
                                  <m:ctrlPr>
                                    <a:rPr lang="en-US" altLang="ja-JP" sz="900" i="1">
                                      <a:latin typeface="Cambria Math" panose="02040503050406030204" pitchFamily="18" charset="0"/>
                                    </a:rPr>
                                  </m:ctrlPr>
                                </m:fPr>
                                <m:num>
                                  <m:r>
                                    <a:rPr lang="en-US" altLang="ja-JP" sz="900" i="1">
                                      <a:latin typeface="Cambria Math" panose="02040503050406030204" pitchFamily="18" charset="0"/>
                                    </a:rPr>
                                    <m:t>𝑥</m:t>
                                  </m:r>
                                </m:num>
                                <m:den>
                                  <m:r>
                                    <a:rPr lang="en-US" altLang="ja-JP" sz="900" i="1">
                                      <a:latin typeface="Cambria Math" panose="02040503050406030204" pitchFamily="18" charset="0"/>
                                    </a:rPr>
                                    <m:t>𝑠</m:t>
                                  </m:r>
                                </m:den>
                              </m:f>
                            </m:e>
                          </m:d>
                        </m:e>
                        <m:sup>
                          <m:r>
                            <a:rPr lang="en-US" altLang="ja-JP" sz="900" i="1">
                              <a:latin typeface="Cambria Math" panose="02040503050406030204" pitchFamily="18" charset="0"/>
                            </a:rPr>
                            <m:t>𝑘</m:t>
                          </m:r>
                        </m:sup>
                      </m:sSup>
                      <m:r>
                        <m:rPr>
                          <m:sty m:val="p"/>
                        </m:rPr>
                        <a:rPr lang="en-US" altLang="ja-JP" sz="900">
                          <a:latin typeface="Cambria Math" panose="02040503050406030204" pitchFamily="18" charset="0"/>
                        </a:rPr>
                        <m:t>exp</m:t>
                      </m:r>
                      <m:d>
                        <m:dPr>
                          <m:ctrlPr>
                            <a:rPr lang="en-US" altLang="ja-JP" sz="900" i="1">
                              <a:latin typeface="Cambria Math" panose="02040503050406030204" pitchFamily="18" charset="0"/>
                            </a:rPr>
                          </m:ctrlPr>
                        </m:dPr>
                        <m:e>
                          <m:r>
                            <a:rPr lang="en-US" altLang="ja-JP" sz="900" i="1">
                              <a:latin typeface="Cambria Math" panose="02040503050406030204" pitchFamily="18" charset="0"/>
                            </a:rPr>
                            <m:t>−</m:t>
                          </m:r>
                          <m:f>
                            <m:fPr>
                              <m:ctrlPr>
                                <a:rPr lang="en-US" altLang="ja-JP" sz="900" i="1">
                                  <a:latin typeface="Cambria Math" panose="02040503050406030204" pitchFamily="18" charset="0"/>
                                </a:rPr>
                              </m:ctrlPr>
                            </m:fPr>
                            <m:num>
                              <m:r>
                                <a:rPr lang="en-US" altLang="ja-JP" sz="900" i="1">
                                  <a:latin typeface="Cambria Math" panose="02040503050406030204" pitchFamily="18" charset="0"/>
                                </a:rPr>
                                <m:t>𝑥</m:t>
                              </m:r>
                            </m:num>
                            <m:den>
                              <m:r>
                                <a:rPr lang="en-US" altLang="ja-JP" sz="900" i="1">
                                  <a:latin typeface="Cambria Math" panose="02040503050406030204" pitchFamily="18" charset="0"/>
                                </a:rPr>
                                <m:t>𝑠</m:t>
                              </m:r>
                            </m:den>
                          </m:f>
                        </m:e>
                      </m:d>
                    </m:oMath>
                  </m:oMathPara>
                </a14:m>
                <a:endParaRPr lang="en-US" altLang="ja-JP" sz="900" dirty="0"/>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8498819" y="1277727"/>
                <a:ext cx="1942641" cy="876009"/>
              </a:xfrm>
              <a:prstGeom prst="rect">
                <a:avLst/>
              </a:prstGeom>
              <a:blipFill rotWithShape="0">
                <a:blip r:embed="rId12"/>
                <a:stretch>
                  <a:fillRect b="-5517"/>
                </a:stretch>
              </a:blipFill>
              <a:ln>
                <a:solidFill>
                  <a:srgbClr val="C00000"/>
                </a:solidFill>
              </a:ln>
            </p:spPr>
            <p:txBody>
              <a:bodyPr/>
              <a:lstStyle/>
              <a:p>
                <a:r>
                  <a:rPr lang="ja-JP" altLang="en-US">
                    <a:noFill/>
                  </a:rPr>
                  <a:t> </a:t>
                </a:r>
              </a:p>
            </p:txBody>
          </p:sp>
        </mc:Fallback>
      </mc:AlternateContent>
      <p:sp>
        <p:nvSpPr>
          <p:cNvPr id="43" name="フリーフォーム 42"/>
          <p:cNvSpPr/>
          <p:nvPr/>
        </p:nvSpPr>
        <p:spPr>
          <a:xfrm>
            <a:off x="5511114" y="1408670"/>
            <a:ext cx="2987705" cy="123568"/>
          </a:xfrm>
          <a:custGeom>
            <a:avLst/>
            <a:gdLst>
              <a:gd name="connsiteX0" fmla="*/ 0 w 3027405"/>
              <a:gd name="connsiteY0" fmla="*/ 123568 h 123568"/>
              <a:gd name="connsiteX1" fmla="*/ 74140 w 3027405"/>
              <a:gd name="connsiteY1" fmla="*/ 30892 h 123568"/>
              <a:gd name="connsiteX2" fmla="*/ 191529 w 3027405"/>
              <a:gd name="connsiteY2" fmla="*/ 18535 h 123568"/>
              <a:gd name="connsiteX3" fmla="*/ 407772 w 3027405"/>
              <a:gd name="connsiteY3" fmla="*/ 12357 h 123568"/>
              <a:gd name="connsiteX4" fmla="*/ 1377778 w 3027405"/>
              <a:gd name="connsiteY4" fmla="*/ 0 h 123568"/>
              <a:gd name="connsiteX5" fmla="*/ 2353962 w 3027405"/>
              <a:gd name="connsiteY5" fmla="*/ 18535 h 123568"/>
              <a:gd name="connsiteX6" fmla="*/ 3027405 w 3027405"/>
              <a:gd name="connsiteY6" fmla="*/ 18535 h 1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7405" h="123568">
                <a:moveTo>
                  <a:pt x="0" y="123568"/>
                </a:moveTo>
                <a:lnTo>
                  <a:pt x="74140" y="30892"/>
                </a:lnTo>
                <a:cubicBezTo>
                  <a:pt x="149849" y="14067"/>
                  <a:pt x="110758" y="18535"/>
                  <a:pt x="191529" y="18535"/>
                </a:cubicBezTo>
                <a:lnTo>
                  <a:pt x="407772" y="12357"/>
                </a:lnTo>
                <a:lnTo>
                  <a:pt x="1377778" y="0"/>
                </a:lnTo>
                <a:lnTo>
                  <a:pt x="2353962" y="18535"/>
                </a:lnTo>
                <a:lnTo>
                  <a:pt x="3027405" y="18535"/>
                </a:lnTo>
              </a:path>
            </a:pathLst>
          </a:custGeom>
          <a:noFill/>
          <a:ln w="63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8953090" y="1289159"/>
            <a:ext cx="432000" cy="26280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8938804" y="1575141"/>
            <a:ext cx="324000" cy="263185"/>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8950709" y="1685925"/>
            <a:ext cx="57600" cy="78581"/>
          </a:xfrm>
          <a:prstGeom prst="rect">
            <a:avLst/>
          </a:prstGeom>
          <a:no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8641253" y="1981201"/>
            <a:ext cx="57600" cy="78581"/>
          </a:xfrm>
          <a:prstGeom prst="rect">
            <a:avLst/>
          </a:prstGeom>
          <a:no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8165003" y="1588730"/>
            <a:ext cx="57600" cy="78581"/>
          </a:xfrm>
          <a:prstGeom prst="rect">
            <a:avLst/>
          </a:prstGeom>
          <a:no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7523653" y="2822374"/>
            <a:ext cx="57600" cy="78581"/>
          </a:xfrm>
          <a:prstGeom prst="rect">
            <a:avLst/>
          </a:prstGeom>
          <a:no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8082324" y="1564964"/>
            <a:ext cx="72000" cy="10800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7074687" y="2786605"/>
            <a:ext cx="72000" cy="10800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7188987" y="2786605"/>
            <a:ext cx="72000" cy="10800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4612408" y="5429420"/>
            <a:ext cx="216000" cy="175419"/>
          </a:xfrm>
          <a:prstGeom prst="rect">
            <a:avLst/>
          </a:prstGeom>
          <a:no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4604358" y="5042636"/>
            <a:ext cx="216000" cy="196113"/>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6281270" y="4266850"/>
            <a:ext cx="144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正方形/長方形 59"/>
          <p:cNvSpPr/>
          <p:nvPr/>
        </p:nvSpPr>
        <p:spPr>
          <a:xfrm>
            <a:off x="7152987" y="4266850"/>
            <a:ext cx="540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正方形/長方形 60"/>
          <p:cNvSpPr/>
          <p:nvPr/>
        </p:nvSpPr>
        <p:spPr>
          <a:xfrm>
            <a:off x="5802635" y="5006377"/>
            <a:ext cx="14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 name="正方形/長方形 61"/>
          <p:cNvSpPr/>
          <p:nvPr/>
        </p:nvSpPr>
        <p:spPr>
          <a:xfrm>
            <a:off x="5802635" y="5185779"/>
            <a:ext cx="144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3" name="正方形/長方形 62"/>
          <p:cNvSpPr/>
          <p:nvPr/>
        </p:nvSpPr>
        <p:spPr>
          <a:xfrm>
            <a:off x="5811688" y="5536771"/>
            <a:ext cx="14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正方形/長方形 63"/>
          <p:cNvSpPr/>
          <p:nvPr/>
        </p:nvSpPr>
        <p:spPr>
          <a:xfrm>
            <a:off x="5811688" y="5364450"/>
            <a:ext cx="14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正方形/長方形 64"/>
          <p:cNvSpPr/>
          <p:nvPr/>
        </p:nvSpPr>
        <p:spPr>
          <a:xfrm>
            <a:off x="7206405" y="4488301"/>
            <a:ext cx="216000" cy="18000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p:cNvSpPr/>
          <p:nvPr/>
        </p:nvSpPr>
        <p:spPr>
          <a:xfrm>
            <a:off x="7473253" y="4485924"/>
            <a:ext cx="216000" cy="180000"/>
          </a:xfrm>
          <a:prstGeom prst="rect">
            <a:avLst/>
          </a:prstGeom>
          <a:no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03823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0" y="0"/>
            <a:ext cx="4160661" cy="5720023"/>
          </a:xfrm>
          <a:prstGeom prst="rect">
            <a:avLst/>
          </a:prstGeom>
        </p:spPr>
      </p:pic>
      <p:pic>
        <p:nvPicPr>
          <p:cNvPr id="5" name="図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4221409" y="0"/>
            <a:ext cx="4160661" cy="5422327"/>
          </a:xfrm>
          <a:prstGeom prst="rect">
            <a:avLst/>
          </a:prstGeom>
        </p:spPr>
      </p:pic>
      <p:pic>
        <p:nvPicPr>
          <p:cNvPr id="6" name="図 5"/>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Lst>
          </a:blip>
          <a:stretch>
            <a:fillRect/>
          </a:stretch>
        </p:blipFill>
        <p:spPr>
          <a:xfrm>
            <a:off x="4221409" y="5490499"/>
            <a:ext cx="4103957" cy="921441"/>
          </a:xfrm>
          <a:prstGeom prst="rect">
            <a:avLst/>
          </a:prstGeom>
        </p:spPr>
      </p:pic>
      <p:sp>
        <p:nvSpPr>
          <p:cNvPr id="7" name="正方形/長方形 6"/>
          <p:cNvSpPr/>
          <p:nvPr/>
        </p:nvSpPr>
        <p:spPr>
          <a:xfrm>
            <a:off x="530830" y="9525"/>
            <a:ext cx="720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8" name="正方形/長方形 7"/>
          <p:cNvSpPr/>
          <p:nvPr/>
        </p:nvSpPr>
        <p:spPr>
          <a:xfrm>
            <a:off x="2702530" y="685800"/>
            <a:ext cx="720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 name="正方形/長方形 8"/>
          <p:cNvSpPr/>
          <p:nvPr/>
        </p:nvSpPr>
        <p:spPr>
          <a:xfrm>
            <a:off x="243955" y="1362075"/>
            <a:ext cx="57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0" name="正方形/長方形 9"/>
          <p:cNvSpPr/>
          <p:nvPr/>
        </p:nvSpPr>
        <p:spPr>
          <a:xfrm>
            <a:off x="3172630" y="1581150"/>
            <a:ext cx="25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 name="正方形/長方形 10"/>
          <p:cNvSpPr/>
          <p:nvPr/>
        </p:nvSpPr>
        <p:spPr>
          <a:xfrm>
            <a:off x="502760" y="3838575"/>
            <a:ext cx="450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2" name="正方形/長方形 11"/>
          <p:cNvSpPr/>
          <p:nvPr/>
        </p:nvSpPr>
        <p:spPr>
          <a:xfrm>
            <a:off x="3841944" y="4657725"/>
            <a:ext cx="14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3" name="正方形/長方形 12"/>
          <p:cNvSpPr/>
          <p:nvPr/>
        </p:nvSpPr>
        <p:spPr>
          <a:xfrm>
            <a:off x="1403544" y="5317924"/>
            <a:ext cx="14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4" name="正方形/長方形 13"/>
          <p:cNvSpPr/>
          <p:nvPr/>
        </p:nvSpPr>
        <p:spPr>
          <a:xfrm>
            <a:off x="2365569" y="5327348"/>
            <a:ext cx="108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5" name="正方形/長方形 14"/>
          <p:cNvSpPr/>
          <p:nvPr/>
        </p:nvSpPr>
        <p:spPr>
          <a:xfrm>
            <a:off x="7061394" y="19050"/>
            <a:ext cx="2268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6" name="正方形/長方形 15"/>
          <p:cNvSpPr/>
          <p:nvPr/>
        </p:nvSpPr>
        <p:spPr>
          <a:xfrm>
            <a:off x="6480369" y="247650"/>
            <a:ext cx="70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7" name="正方形/長方形 16"/>
          <p:cNvSpPr/>
          <p:nvPr/>
        </p:nvSpPr>
        <p:spPr>
          <a:xfrm>
            <a:off x="7918644" y="247650"/>
            <a:ext cx="28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8" name="正方形/長方形 17"/>
          <p:cNvSpPr/>
          <p:nvPr/>
        </p:nvSpPr>
        <p:spPr>
          <a:xfrm>
            <a:off x="4470594" y="475125"/>
            <a:ext cx="172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9" name="正方形/長方形 18"/>
          <p:cNvSpPr/>
          <p:nvPr/>
        </p:nvSpPr>
        <p:spPr>
          <a:xfrm>
            <a:off x="4583487" y="1362075"/>
            <a:ext cx="46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0" name="正方形/長方形 19"/>
          <p:cNvSpPr/>
          <p:nvPr/>
        </p:nvSpPr>
        <p:spPr>
          <a:xfrm>
            <a:off x="5413565" y="1362075"/>
            <a:ext cx="104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1" name="正方形/長方形 20"/>
          <p:cNvSpPr/>
          <p:nvPr/>
        </p:nvSpPr>
        <p:spPr>
          <a:xfrm>
            <a:off x="5518340" y="2925476"/>
            <a:ext cx="46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4" name="フリーフォーム 23"/>
          <p:cNvSpPr/>
          <p:nvPr/>
        </p:nvSpPr>
        <p:spPr>
          <a:xfrm>
            <a:off x="4000500" y="2876550"/>
            <a:ext cx="2419350" cy="1933575"/>
          </a:xfrm>
          <a:custGeom>
            <a:avLst/>
            <a:gdLst>
              <a:gd name="connsiteX0" fmla="*/ 2419350 w 2419350"/>
              <a:gd name="connsiteY0" fmla="*/ 1933575 h 1933575"/>
              <a:gd name="connsiteX1" fmla="*/ 219075 w 2419350"/>
              <a:gd name="connsiteY1" fmla="*/ 1933575 h 1933575"/>
              <a:gd name="connsiteX2" fmla="*/ 219075 w 2419350"/>
              <a:gd name="connsiteY2" fmla="*/ 0 h 1933575"/>
              <a:gd name="connsiteX3" fmla="*/ 0 w 2419350"/>
              <a:gd name="connsiteY3" fmla="*/ 0 h 1933575"/>
            </a:gdLst>
            <a:ahLst/>
            <a:cxnLst>
              <a:cxn ang="0">
                <a:pos x="connsiteX0" y="connsiteY0"/>
              </a:cxn>
              <a:cxn ang="0">
                <a:pos x="connsiteX1" y="connsiteY1"/>
              </a:cxn>
              <a:cxn ang="0">
                <a:pos x="connsiteX2" y="connsiteY2"/>
              </a:cxn>
              <a:cxn ang="0">
                <a:pos x="connsiteX3" y="connsiteY3"/>
              </a:cxn>
            </a:cxnLst>
            <a:rect l="l" t="t" r="r" b="b"/>
            <a:pathLst>
              <a:path w="2419350" h="1933575">
                <a:moveTo>
                  <a:pt x="2419350" y="1933575"/>
                </a:moveTo>
                <a:lnTo>
                  <a:pt x="219075" y="1933575"/>
                </a:lnTo>
                <a:lnTo>
                  <a:pt x="219075" y="0"/>
                </a:lnTo>
                <a:lnTo>
                  <a:pt x="0" y="0"/>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4470594" y="5461924"/>
            <a:ext cx="3736050" cy="432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フリーフォーム 25"/>
          <p:cNvSpPr/>
          <p:nvPr/>
        </p:nvSpPr>
        <p:spPr>
          <a:xfrm>
            <a:off x="6600825" y="3848100"/>
            <a:ext cx="1409700" cy="1609725"/>
          </a:xfrm>
          <a:custGeom>
            <a:avLst/>
            <a:gdLst>
              <a:gd name="connsiteX0" fmla="*/ 1314450 w 1314450"/>
              <a:gd name="connsiteY0" fmla="*/ 1581150 h 1581150"/>
              <a:gd name="connsiteX1" fmla="*/ 0 w 1314450"/>
              <a:gd name="connsiteY1" fmla="*/ 0 h 1581150"/>
            </a:gdLst>
            <a:ahLst/>
            <a:cxnLst>
              <a:cxn ang="0">
                <a:pos x="connsiteX0" y="connsiteY0"/>
              </a:cxn>
              <a:cxn ang="0">
                <a:pos x="connsiteX1" y="connsiteY1"/>
              </a:cxn>
            </a:cxnLst>
            <a:rect l="l" t="t" r="r" b="b"/>
            <a:pathLst>
              <a:path w="1314450" h="1581150">
                <a:moveTo>
                  <a:pt x="1314450" y="1581150"/>
                </a:moveTo>
                <a:lnTo>
                  <a:pt x="0" y="0"/>
                </a:lnTo>
              </a:path>
            </a:pathLst>
          </a:custGeom>
          <a:noFill/>
          <a:ln w="63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4583487" y="691598"/>
            <a:ext cx="34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8" name="正方形/長方形 27"/>
          <p:cNvSpPr/>
          <p:nvPr/>
        </p:nvSpPr>
        <p:spPr>
          <a:xfrm>
            <a:off x="7853544" y="6011670"/>
            <a:ext cx="34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9" name="正方形/長方形 28"/>
          <p:cNvSpPr/>
          <p:nvPr/>
        </p:nvSpPr>
        <p:spPr>
          <a:xfrm>
            <a:off x="6591370" y="5038725"/>
            <a:ext cx="57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pic>
        <p:nvPicPr>
          <p:cNvPr id="30" name="図 29"/>
          <p:cNvPicPr>
            <a:picLocks noChangeAspect="1"/>
          </p:cNvPicPr>
          <p:nvPr/>
        </p:nvPicPr>
        <p:blipFill rotWithShape="1">
          <a:blip r:embed="rId8">
            <a:extLst>
              <a:ext uri="{BEBA8EAE-BF5A-486C-A8C5-ECC9F3942E4B}">
                <a14:imgProps xmlns:a14="http://schemas.microsoft.com/office/drawing/2010/main">
                  <a14:imgLayer r:embed="rId9">
                    <a14:imgEffect>
                      <a14:sharpenSoften amount="50000"/>
                    </a14:imgEffect>
                    <a14:imgEffect>
                      <a14:brightnessContrast contrast="40000"/>
                    </a14:imgEffect>
                  </a14:imgLayer>
                </a14:imgProps>
              </a:ext>
            </a:extLst>
          </a:blip>
          <a:srcRect l="7464" t="34071" r="3781" b="58264"/>
          <a:stretch/>
        </p:blipFill>
        <p:spPr>
          <a:xfrm>
            <a:off x="292671" y="5789696"/>
            <a:ext cx="3693273" cy="443948"/>
          </a:xfrm>
          <a:prstGeom prst="rect">
            <a:avLst/>
          </a:prstGeom>
          <a:ln>
            <a:solidFill>
              <a:srgbClr val="C00000"/>
            </a:solidFill>
          </a:ln>
        </p:spPr>
      </p:pic>
      <p:cxnSp>
        <p:nvCxnSpPr>
          <p:cNvPr id="31" name="直線矢印コネクタ 30"/>
          <p:cNvCxnSpPr>
            <a:stCxn id="30" idx="3"/>
          </p:cNvCxnSpPr>
          <p:nvPr/>
        </p:nvCxnSpPr>
        <p:spPr>
          <a:xfrm flipV="1">
            <a:off x="3985944" y="4657725"/>
            <a:ext cx="1817956" cy="135394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92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0" y="0"/>
            <a:ext cx="4160661" cy="5720023"/>
          </a:xfrm>
          <a:prstGeom prst="rect">
            <a:avLst/>
          </a:prstGeom>
        </p:spPr>
      </p:pic>
      <p:pic>
        <p:nvPicPr>
          <p:cNvPr id="5" name="図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4221409" y="0"/>
            <a:ext cx="4160661" cy="5422327"/>
          </a:xfrm>
          <a:prstGeom prst="rect">
            <a:avLst/>
          </a:prstGeom>
        </p:spPr>
      </p:pic>
      <p:pic>
        <p:nvPicPr>
          <p:cNvPr id="6" name="図 5"/>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Lst>
          </a:blip>
          <a:stretch>
            <a:fillRect/>
          </a:stretch>
        </p:blipFill>
        <p:spPr>
          <a:xfrm>
            <a:off x="4221409" y="5490499"/>
            <a:ext cx="4103957" cy="921441"/>
          </a:xfrm>
          <a:prstGeom prst="rect">
            <a:avLst/>
          </a:prstGeom>
        </p:spPr>
      </p:pic>
      <p:sp>
        <p:nvSpPr>
          <p:cNvPr id="7" name="正方形/長方形 6"/>
          <p:cNvSpPr/>
          <p:nvPr/>
        </p:nvSpPr>
        <p:spPr>
          <a:xfrm>
            <a:off x="530830" y="9525"/>
            <a:ext cx="720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8" name="正方形/長方形 7"/>
          <p:cNvSpPr/>
          <p:nvPr/>
        </p:nvSpPr>
        <p:spPr>
          <a:xfrm>
            <a:off x="2702530" y="685800"/>
            <a:ext cx="720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 name="正方形/長方形 8"/>
          <p:cNvSpPr/>
          <p:nvPr/>
        </p:nvSpPr>
        <p:spPr>
          <a:xfrm>
            <a:off x="243955" y="1362075"/>
            <a:ext cx="57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0" name="正方形/長方形 9"/>
          <p:cNvSpPr/>
          <p:nvPr/>
        </p:nvSpPr>
        <p:spPr>
          <a:xfrm>
            <a:off x="3172630" y="1581150"/>
            <a:ext cx="25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 name="正方形/長方形 10"/>
          <p:cNvSpPr/>
          <p:nvPr/>
        </p:nvSpPr>
        <p:spPr>
          <a:xfrm>
            <a:off x="502760" y="3838575"/>
            <a:ext cx="450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2" name="正方形/長方形 11"/>
          <p:cNvSpPr/>
          <p:nvPr/>
        </p:nvSpPr>
        <p:spPr>
          <a:xfrm>
            <a:off x="3841944" y="4657725"/>
            <a:ext cx="14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3" name="正方形/長方形 12"/>
          <p:cNvSpPr/>
          <p:nvPr/>
        </p:nvSpPr>
        <p:spPr>
          <a:xfrm>
            <a:off x="1403544" y="5317924"/>
            <a:ext cx="14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4" name="正方形/長方形 13"/>
          <p:cNvSpPr/>
          <p:nvPr/>
        </p:nvSpPr>
        <p:spPr>
          <a:xfrm>
            <a:off x="2365569" y="5327348"/>
            <a:ext cx="108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5" name="正方形/長方形 14"/>
          <p:cNvSpPr/>
          <p:nvPr/>
        </p:nvSpPr>
        <p:spPr>
          <a:xfrm>
            <a:off x="7061394" y="19050"/>
            <a:ext cx="2268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6" name="正方形/長方形 15"/>
          <p:cNvSpPr/>
          <p:nvPr/>
        </p:nvSpPr>
        <p:spPr>
          <a:xfrm>
            <a:off x="6480369" y="247650"/>
            <a:ext cx="70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7" name="正方形/長方形 16"/>
          <p:cNvSpPr/>
          <p:nvPr/>
        </p:nvSpPr>
        <p:spPr>
          <a:xfrm>
            <a:off x="7918644" y="247650"/>
            <a:ext cx="28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8" name="正方形/長方形 17"/>
          <p:cNvSpPr/>
          <p:nvPr/>
        </p:nvSpPr>
        <p:spPr>
          <a:xfrm>
            <a:off x="4470594" y="475125"/>
            <a:ext cx="172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9" name="正方形/長方形 18"/>
          <p:cNvSpPr/>
          <p:nvPr/>
        </p:nvSpPr>
        <p:spPr>
          <a:xfrm>
            <a:off x="4583487" y="1362075"/>
            <a:ext cx="46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0" name="正方形/長方形 19"/>
          <p:cNvSpPr/>
          <p:nvPr/>
        </p:nvSpPr>
        <p:spPr>
          <a:xfrm>
            <a:off x="5413565" y="1362075"/>
            <a:ext cx="104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1" name="正方形/長方形 20"/>
          <p:cNvSpPr/>
          <p:nvPr/>
        </p:nvSpPr>
        <p:spPr>
          <a:xfrm>
            <a:off x="5518340" y="2925476"/>
            <a:ext cx="46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pic>
        <p:nvPicPr>
          <p:cNvPr id="22" name="図 21"/>
          <p:cNvPicPr>
            <a:picLocks noChangeAspect="1"/>
          </p:cNvPicPr>
          <p:nvPr/>
        </p:nvPicPr>
        <p:blipFill rotWithShape="1">
          <a:blip r:embed="rId8">
            <a:extLst>
              <a:ext uri="{BEBA8EAE-BF5A-486C-A8C5-ECC9F3942E4B}">
                <a14:imgProps xmlns:a14="http://schemas.microsoft.com/office/drawing/2010/main">
                  <a14:imgLayer r:embed="rId9">
                    <a14:imgEffect>
                      <a14:sharpenSoften amount="50000"/>
                    </a14:imgEffect>
                    <a14:imgEffect>
                      <a14:brightnessContrast contrast="40000"/>
                    </a14:imgEffect>
                  </a14:imgLayer>
                </a14:imgProps>
              </a:ext>
            </a:extLst>
          </a:blip>
          <a:srcRect l="7464" t="34071" r="3781" b="58264"/>
          <a:stretch/>
        </p:blipFill>
        <p:spPr>
          <a:xfrm>
            <a:off x="292671" y="5789696"/>
            <a:ext cx="3693273" cy="443948"/>
          </a:xfrm>
          <a:prstGeom prst="rect">
            <a:avLst/>
          </a:prstGeom>
          <a:ln>
            <a:solidFill>
              <a:srgbClr val="C00000"/>
            </a:solidFill>
          </a:ln>
        </p:spPr>
      </p:pic>
      <p:sp>
        <p:nvSpPr>
          <p:cNvPr id="24" name="フリーフォーム 23"/>
          <p:cNvSpPr/>
          <p:nvPr/>
        </p:nvSpPr>
        <p:spPr>
          <a:xfrm>
            <a:off x="4000500" y="2876550"/>
            <a:ext cx="2419350" cy="1933575"/>
          </a:xfrm>
          <a:custGeom>
            <a:avLst/>
            <a:gdLst>
              <a:gd name="connsiteX0" fmla="*/ 2419350 w 2419350"/>
              <a:gd name="connsiteY0" fmla="*/ 1933575 h 1933575"/>
              <a:gd name="connsiteX1" fmla="*/ 219075 w 2419350"/>
              <a:gd name="connsiteY1" fmla="*/ 1933575 h 1933575"/>
              <a:gd name="connsiteX2" fmla="*/ 219075 w 2419350"/>
              <a:gd name="connsiteY2" fmla="*/ 0 h 1933575"/>
              <a:gd name="connsiteX3" fmla="*/ 0 w 2419350"/>
              <a:gd name="connsiteY3" fmla="*/ 0 h 1933575"/>
            </a:gdLst>
            <a:ahLst/>
            <a:cxnLst>
              <a:cxn ang="0">
                <a:pos x="connsiteX0" y="connsiteY0"/>
              </a:cxn>
              <a:cxn ang="0">
                <a:pos x="connsiteX1" y="connsiteY1"/>
              </a:cxn>
              <a:cxn ang="0">
                <a:pos x="connsiteX2" y="connsiteY2"/>
              </a:cxn>
              <a:cxn ang="0">
                <a:pos x="connsiteX3" y="connsiteY3"/>
              </a:cxn>
            </a:cxnLst>
            <a:rect l="l" t="t" r="r" b="b"/>
            <a:pathLst>
              <a:path w="2419350" h="1933575">
                <a:moveTo>
                  <a:pt x="2419350" y="1933575"/>
                </a:moveTo>
                <a:lnTo>
                  <a:pt x="219075" y="1933575"/>
                </a:lnTo>
                <a:lnTo>
                  <a:pt x="219075" y="0"/>
                </a:lnTo>
                <a:lnTo>
                  <a:pt x="0" y="0"/>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4470594" y="5461924"/>
            <a:ext cx="3736050" cy="432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フリーフォーム 25"/>
          <p:cNvSpPr/>
          <p:nvPr/>
        </p:nvSpPr>
        <p:spPr>
          <a:xfrm>
            <a:off x="6600825" y="3848100"/>
            <a:ext cx="1409700" cy="1609725"/>
          </a:xfrm>
          <a:custGeom>
            <a:avLst/>
            <a:gdLst>
              <a:gd name="connsiteX0" fmla="*/ 1314450 w 1314450"/>
              <a:gd name="connsiteY0" fmla="*/ 1581150 h 1581150"/>
              <a:gd name="connsiteX1" fmla="*/ 0 w 1314450"/>
              <a:gd name="connsiteY1" fmla="*/ 0 h 1581150"/>
            </a:gdLst>
            <a:ahLst/>
            <a:cxnLst>
              <a:cxn ang="0">
                <a:pos x="connsiteX0" y="connsiteY0"/>
              </a:cxn>
              <a:cxn ang="0">
                <a:pos x="connsiteX1" y="connsiteY1"/>
              </a:cxn>
            </a:cxnLst>
            <a:rect l="l" t="t" r="r" b="b"/>
            <a:pathLst>
              <a:path w="1314450" h="1581150">
                <a:moveTo>
                  <a:pt x="1314450" y="1581150"/>
                </a:moveTo>
                <a:lnTo>
                  <a:pt x="0" y="0"/>
                </a:lnTo>
              </a:path>
            </a:pathLst>
          </a:custGeom>
          <a:noFill/>
          <a:ln w="63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4583487" y="691598"/>
            <a:ext cx="34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8" name="正方形/長方形 27"/>
          <p:cNvSpPr/>
          <p:nvPr/>
        </p:nvSpPr>
        <p:spPr>
          <a:xfrm>
            <a:off x="7853544" y="6011670"/>
            <a:ext cx="34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9" name="正方形/長方形 28"/>
          <p:cNvSpPr/>
          <p:nvPr/>
        </p:nvSpPr>
        <p:spPr>
          <a:xfrm>
            <a:off x="6591370" y="5038725"/>
            <a:ext cx="57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cxnSp>
        <p:nvCxnSpPr>
          <p:cNvPr id="3" name="直線矢印コネクタ 2"/>
          <p:cNvCxnSpPr>
            <a:stCxn id="22" idx="3"/>
          </p:cNvCxnSpPr>
          <p:nvPr/>
        </p:nvCxnSpPr>
        <p:spPr>
          <a:xfrm flipV="1">
            <a:off x="3985944" y="4657725"/>
            <a:ext cx="1817956" cy="135394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534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0" y="0"/>
            <a:ext cx="4160661" cy="4812758"/>
          </a:xfrm>
          <a:prstGeom prst="rect">
            <a:avLst/>
          </a:prstGeom>
        </p:spPr>
      </p:pic>
      <p:pic>
        <p:nvPicPr>
          <p:cNvPr id="5" name="図 4"/>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t="17766" b="1"/>
          <a:stretch/>
        </p:blipFill>
        <p:spPr>
          <a:xfrm>
            <a:off x="4224421" y="0"/>
            <a:ext cx="4139397" cy="5117558"/>
          </a:xfrm>
          <a:prstGeom prst="rect">
            <a:avLst/>
          </a:prstGeom>
        </p:spPr>
      </p:pic>
      <p:pic>
        <p:nvPicPr>
          <p:cNvPr id="6" name="図 5"/>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Lst>
          </a:blip>
          <a:stretch>
            <a:fillRect/>
          </a:stretch>
        </p:blipFill>
        <p:spPr>
          <a:xfrm>
            <a:off x="4224421" y="5140418"/>
            <a:ext cx="4153573" cy="836385"/>
          </a:xfrm>
          <a:prstGeom prst="rect">
            <a:avLst/>
          </a:prstGeom>
        </p:spPr>
      </p:pic>
      <p:pic>
        <p:nvPicPr>
          <p:cNvPr id="7" name="図 6"/>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b="82930"/>
          <a:stretch/>
        </p:blipFill>
        <p:spPr>
          <a:xfrm>
            <a:off x="19050" y="4812758"/>
            <a:ext cx="4139397" cy="1062262"/>
          </a:xfrm>
          <a:prstGeom prst="rect">
            <a:avLst/>
          </a:prstGeom>
        </p:spPr>
      </p:pic>
      <p:sp>
        <p:nvSpPr>
          <p:cNvPr id="8" name="正方形/長方形 7"/>
          <p:cNvSpPr/>
          <p:nvPr/>
        </p:nvSpPr>
        <p:spPr>
          <a:xfrm>
            <a:off x="1743145" y="447675"/>
            <a:ext cx="46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 name="正方形/長方形 8"/>
          <p:cNvSpPr/>
          <p:nvPr/>
        </p:nvSpPr>
        <p:spPr>
          <a:xfrm>
            <a:off x="628720" y="219075"/>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0" name="正方形/長方形 9"/>
          <p:cNvSpPr/>
          <p:nvPr/>
        </p:nvSpPr>
        <p:spPr>
          <a:xfrm>
            <a:off x="734998" y="664481"/>
            <a:ext cx="46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 name="正方形/長方形 10"/>
          <p:cNvSpPr/>
          <p:nvPr/>
        </p:nvSpPr>
        <p:spPr>
          <a:xfrm>
            <a:off x="2201620" y="664481"/>
            <a:ext cx="360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2" name="正方形/長方形 11"/>
          <p:cNvSpPr/>
          <p:nvPr/>
        </p:nvSpPr>
        <p:spPr>
          <a:xfrm>
            <a:off x="1268170" y="2594620"/>
            <a:ext cx="34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pic>
        <p:nvPicPr>
          <p:cNvPr id="13" name="図 12"/>
          <p:cNvPicPr>
            <a:picLocks noChangeAspect="1"/>
          </p:cNvPicPr>
          <p:nvPr/>
        </p:nvPicPr>
        <p:blipFill rotWithShape="1">
          <a:blip r:embed="rId8" cstate="screen">
            <a:extLst>
              <a:ext uri="{BEBA8EAE-BF5A-486C-A8C5-ECC9F3942E4B}">
                <a14:imgProps xmlns:a14="http://schemas.microsoft.com/office/drawing/2010/main">
                  <a14:imgLayer r:embed="rId9">
                    <a14:imgEffect>
                      <a14:sharpenSoften amount="50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27717" y="5952322"/>
            <a:ext cx="3705225" cy="790575"/>
          </a:xfrm>
          <a:prstGeom prst="rect">
            <a:avLst/>
          </a:prstGeom>
          <a:ln>
            <a:solidFill>
              <a:srgbClr val="C00000"/>
            </a:solidFill>
          </a:ln>
        </p:spPr>
      </p:pic>
      <p:sp>
        <p:nvSpPr>
          <p:cNvPr id="2" name="フリーフォーム 1"/>
          <p:cNvSpPr/>
          <p:nvPr/>
        </p:nvSpPr>
        <p:spPr>
          <a:xfrm>
            <a:off x="3924300" y="857250"/>
            <a:ext cx="238125" cy="5143500"/>
          </a:xfrm>
          <a:custGeom>
            <a:avLst/>
            <a:gdLst>
              <a:gd name="connsiteX0" fmla="*/ 9525 w 238125"/>
              <a:gd name="connsiteY0" fmla="*/ 5143500 h 5143500"/>
              <a:gd name="connsiteX1" fmla="*/ 228600 w 238125"/>
              <a:gd name="connsiteY1" fmla="*/ 5143500 h 5143500"/>
              <a:gd name="connsiteX2" fmla="*/ 238125 w 238125"/>
              <a:gd name="connsiteY2" fmla="*/ 0 h 5143500"/>
              <a:gd name="connsiteX3" fmla="*/ 0 w 238125"/>
              <a:gd name="connsiteY3" fmla="*/ 142875 h 5143500"/>
            </a:gdLst>
            <a:ahLst/>
            <a:cxnLst>
              <a:cxn ang="0">
                <a:pos x="connsiteX0" y="connsiteY0"/>
              </a:cxn>
              <a:cxn ang="0">
                <a:pos x="connsiteX1" y="connsiteY1"/>
              </a:cxn>
              <a:cxn ang="0">
                <a:pos x="connsiteX2" y="connsiteY2"/>
              </a:cxn>
              <a:cxn ang="0">
                <a:pos x="connsiteX3" y="connsiteY3"/>
              </a:cxn>
            </a:cxnLst>
            <a:rect l="l" t="t" r="r" b="b"/>
            <a:pathLst>
              <a:path w="238125" h="5143500">
                <a:moveTo>
                  <a:pt x="9525" y="5143500"/>
                </a:moveTo>
                <a:lnTo>
                  <a:pt x="228600" y="5143500"/>
                </a:lnTo>
                <a:lnTo>
                  <a:pt x="238125" y="0"/>
                </a:lnTo>
                <a:lnTo>
                  <a:pt x="0" y="142875"/>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416235" y="1861195"/>
            <a:ext cx="14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pic>
        <p:nvPicPr>
          <p:cNvPr id="15" name="図 14"/>
          <p:cNvPicPr>
            <a:picLocks noChangeAspect="1"/>
          </p:cNvPicPr>
          <p:nvPr/>
        </p:nvPicPr>
        <p:blipFill rotWithShape="1">
          <a:blip r:embed="rId10" cstate="screen">
            <a:extLst>
              <a:ext uri="{BEBA8EAE-BF5A-486C-A8C5-ECC9F3942E4B}">
                <a14:imgProps xmlns:a14="http://schemas.microsoft.com/office/drawing/2010/main">
                  <a14:imgLayer r:embed="rId11">
                    <a14:imgEffect>
                      <a14:sharpenSoften amount="50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4224421" y="6211546"/>
            <a:ext cx="3781425" cy="443576"/>
          </a:xfrm>
          <a:prstGeom prst="rect">
            <a:avLst/>
          </a:prstGeom>
          <a:ln>
            <a:solidFill>
              <a:srgbClr val="C00000"/>
            </a:solidFill>
          </a:ln>
        </p:spPr>
      </p:pic>
      <p:sp>
        <p:nvSpPr>
          <p:cNvPr id="3" name="フリーフォーム 2"/>
          <p:cNvSpPr/>
          <p:nvPr/>
        </p:nvSpPr>
        <p:spPr>
          <a:xfrm>
            <a:off x="2428875" y="6381750"/>
            <a:ext cx="1790700" cy="38100"/>
          </a:xfrm>
          <a:custGeom>
            <a:avLst/>
            <a:gdLst>
              <a:gd name="connsiteX0" fmla="*/ 1790700 w 1790700"/>
              <a:gd name="connsiteY0" fmla="*/ 0 h 38100"/>
              <a:gd name="connsiteX1" fmla="*/ 304800 w 1790700"/>
              <a:gd name="connsiteY1" fmla="*/ 0 h 38100"/>
              <a:gd name="connsiteX2" fmla="*/ 0 w 1790700"/>
              <a:gd name="connsiteY2" fmla="*/ 38100 h 38100"/>
            </a:gdLst>
            <a:ahLst/>
            <a:cxnLst>
              <a:cxn ang="0">
                <a:pos x="connsiteX0" y="connsiteY0"/>
              </a:cxn>
              <a:cxn ang="0">
                <a:pos x="connsiteX1" y="connsiteY1"/>
              </a:cxn>
              <a:cxn ang="0">
                <a:pos x="connsiteX2" y="connsiteY2"/>
              </a:cxn>
            </a:cxnLst>
            <a:rect l="l" t="t" r="r" b="b"/>
            <a:pathLst>
              <a:path w="1790700" h="38100">
                <a:moveTo>
                  <a:pt x="1790700" y="0"/>
                </a:moveTo>
                <a:lnTo>
                  <a:pt x="304800" y="0"/>
                </a:lnTo>
                <a:lnTo>
                  <a:pt x="0" y="38100"/>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2787710" y="1952245"/>
            <a:ext cx="32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8" name="正方形/長方形 17"/>
          <p:cNvSpPr/>
          <p:nvPr/>
        </p:nvSpPr>
        <p:spPr>
          <a:xfrm>
            <a:off x="2861020" y="1768542"/>
            <a:ext cx="180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9" name="テキスト ボックス 18"/>
          <p:cNvSpPr txBox="1"/>
          <p:nvPr/>
        </p:nvSpPr>
        <p:spPr>
          <a:xfrm>
            <a:off x="1655984" y="1560229"/>
            <a:ext cx="882111" cy="338554"/>
          </a:xfrm>
          <a:prstGeom prst="rect">
            <a:avLst/>
          </a:prstGeom>
          <a:noFill/>
        </p:spPr>
        <p:txBody>
          <a:bodyPr wrap="square" rtlCol="0">
            <a:spAutoFit/>
          </a:bodyPr>
          <a:lstStyle/>
          <a:p>
            <a:r>
              <a:rPr kumimoji="1" lang="ja-JP" altLang="en-US" sz="800" dirty="0" smtClean="0"/>
              <a:t>正規分布の積は正規分布</a:t>
            </a:r>
            <a:endParaRPr kumimoji="1" lang="ja-JP" altLang="en-US" sz="800" dirty="0"/>
          </a:p>
        </p:txBody>
      </p:sp>
      <p:cxnSp>
        <p:nvCxnSpPr>
          <p:cNvPr id="21" name="直線矢印コネクタ 20"/>
          <p:cNvCxnSpPr/>
          <p:nvPr/>
        </p:nvCxnSpPr>
        <p:spPr>
          <a:xfrm>
            <a:off x="2314575" y="1768542"/>
            <a:ext cx="114300" cy="9265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28304" y="3039122"/>
            <a:ext cx="46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3" name="正方形/長方形 22"/>
          <p:cNvSpPr/>
          <p:nvPr/>
        </p:nvSpPr>
        <p:spPr>
          <a:xfrm>
            <a:off x="1031618" y="4390533"/>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4" name="正方形/長方形 23"/>
          <p:cNvSpPr/>
          <p:nvPr/>
        </p:nvSpPr>
        <p:spPr>
          <a:xfrm>
            <a:off x="1477270" y="4390533"/>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5" name="正方形/長方形 24"/>
          <p:cNvSpPr/>
          <p:nvPr/>
        </p:nvSpPr>
        <p:spPr>
          <a:xfrm>
            <a:off x="1346754" y="4205206"/>
            <a:ext cx="360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6" name="正方形/長方形 25"/>
          <p:cNvSpPr/>
          <p:nvPr/>
        </p:nvSpPr>
        <p:spPr>
          <a:xfrm>
            <a:off x="6488066" y="3357000"/>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7" name="正方形/長方形 26"/>
          <p:cNvSpPr/>
          <p:nvPr/>
        </p:nvSpPr>
        <p:spPr>
          <a:xfrm>
            <a:off x="671313" y="-3628"/>
            <a:ext cx="68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8" name="正方形/長方形 27"/>
          <p:cNvSpPr/>
          <p:nvPr/>
        </p:nvSpPr>
        <p:spPr>
          <a:xfrm>
            <a:off x="2072355" y="-6864"/>
            <a:ext cx="34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9" name="正方形/長方形 28"/>
          <p:cNvSpPr/>
          <p:nvPr/>
        </p:nvSpPr>
        <p:spPr>
          <a:xfrm>
            <a:off x="7406355" y="3585422"/>
            <a:ext cx="68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0" name="正方形/長方形 29"/>
          <p:cNvSpPr/>
          <p:nvPr/>
        </p:nvSpPr>
        <p:spPr>
          <a:xfrm>
            <a:off x="6846925" y="2942978"/>
            <a:ext cx="180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3" name="正方形/長方形 32"/>
          <p:cNvSpPr/>
          <p:nvPr/>
        </p:nvSpPr>
        <p:spPr>
          <a:xfrm>
            <a:off x="6451484" y="2183341"/>
            <a:ext cx="34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4" name="正方形/長方形 33"/>
          <p:cNvSpPr/>
          <p:nvPr/>
        </p:nvSpPr>
        <p:spPr>
          <a:xfrm>
            <a:off x="6297902" y="4510682"/>
            <a:ext cx="34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5" name="正方形/長方形 34"/>
          <p:cNvSpPr/>
          <p:nvPr/>
        </p:nvSpPr>
        <p:spPr>
          <a:xfrm>
            <a:off x="5274645" y="4740758"/>
            <a:ext cx="34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6" name="正方形/長方形 35"/>
          <p:cNvSpPr/>
          <p:nvPr/>
        </p:nvSpPr>
        <p:spPr>
          <a:xfrm>
            <a:off x="5498706" y="4205206"/>
            <a:ext cx="54000" cy="108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7" name="正方形/長方形 36"/>
          <p:cNvSpPr/>
          <p:nvPr/>
        </p:nvSpPr>
        <p:spPr>
          <a:xfrm>
            <a:off x="7005610" y="4740758"/>
            <a:ext cx="612000" cy="144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0" name="フリーフォーム 19"/>
          <p:cNvSpPr/>
          <p:nvPr/>
        </p:nvSpPr>
        <p:spPr>
          <a:xfrm>
            <a:off x="5547360" y="4302034"/>
            <a:ext cx="1950720" cy="444137"/>
          </a:xfrm>
          <a:custGeom>
            <a:avLst/>
            <a:gdLst>
              <a:gd name="connsiteX0" fmla="*/ 1950720 w 1950720"/>
              <a:gd name="connsiteY0" fmla="*/ 444137 h 444137"/>
              <a:gd name="connsiteX1" fmla="*/ 1942011 w 1950720"/>
              <a:gd name="connsiteY1" fmla="*/ 148046 h 444137"/>
              <a:gd name="connsiteX2" fmla="*/ 0 w 1950720"/>
              <a:gd name="connsiteY2" fmla="*/ 156755 h 444137"/>
              <a:gd name="connsiteX3" fmla="*/ 0 w 1950720"/>
              <a:gd name="connsiteY3" fmla="*/ 0 h 444137"/>
            </a:gdLst>
            <a:ahLst/>
            <a:cxnLst>
              <a:cxn ang="0">
                <a:pos x="connsiteX0" y="connsiteY0"/>
              </a:cxn>
              <a:cxn ang="0">
                <a:pos x="connsiteX1" y="connsiteY1"/>
              </a:cxn>
              <a:cxn ang="0">
                <a:pos x="connsiteX2" y="connsiteY2"/>
              </a:cxn>
              <a:cxn ang="0">
                <a:pos x="connsiteX3" y="connsiteY3"/>
              </a:cxn>
            </a:cxnLst>
            <a:rect l="l" t="t" r="r" b="b"/>
            <a:pathLst>
              <a:path w="1950720" h="444137">
                <a:moveTo>
                  <a:pt x="1950720" y="444137"/>
                </a:moveTo>
                <a:lnTo>
                  <a:pt x="1942011" y="148046"/>
                </a:lnTo>
                <a:lnTo>
                  <a:pt x="0" y="156755"/>
                </a:lnTo>
                <a:lnTo>
                  <a:pt x="0" y="0"/>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4516980" y="4151206"/>
            <a:ext cx="324000" cy="162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9" name="フリーフォーム 38"/>
          <p:cNvSpPr/>
          <p:nvPr/>
        </p:nvSpPr>
        <p:spPr>
          <a:xfrm>
            <a:off x="4737463" y="2830286"/>
            <a:ext cx="3634300" cy="1323703"/>
          </a:xfrm>
          <a:custGeom>
            <a:avLst/>
            <a:gdLst>
              <a:gd name="connsiteX0" fmla="*/ 0 w 3605348"/>
              <a:gd name="connsiteY0" fmla="*/ 1349829 h 1349829"/>
              <a:gd name="connsiteX1" fmla="*/ 0 w 3605348"/>
              <a:gd name="connsiteY1" fmla="*/ 1201783 h 1349829"/>
              <a:gd name="connsiteX2" fmla="*/ 3605348 w 3605348"/>
              <a:gd name="connsiteY2" fmla="*/ 1201783 h 1349829"/>
              <a:gd name="connsiteX3" fmla="*/ 3605348 w 3605348"/>
              <a:gd name="connsiteY3" fmla="*/ 52251 h 1349829"/>
              <a:gd name="connsiteX4" fmla="*/ 705394 w 3605348"/>
              <a:gd name="connsiteY4" fmla="*/ 60960 h 1349829"/>
              <a:gd name="connsiteX5" fmla="*/ 635726 w 3605348"/>
              <a:gd name="connsiteY5" fmla="*/ 0 h 134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5348" h="1349829">
                <a:moveTo>
                  <a:pt x="0" y="1349829"/>
                </a:moveTo>
                <a:lnTo>
                  <a:pt x="0" y="1201783"/>
                </a:lnTo>
                <a:lnTo>
                  <a:pt x="3605348" y="1201783"/>
                </a:lnTo>
                <a:lnTo>
                  <a:pt x="3605348" y="52251"/>
                </a:lnTo>
                <a:lnTo>
                  <a:pt x="705394" y="60960"/>
                </a:lnTo>
                <a:lnTo>
                  <a:pt x="635726" y="0"/>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7433646" y="4959756"/>
            <a:ext cx="25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1" name="正方形/長方形 40"/>
          <p:cNvSpPr/>
          <p:nvPr/>
        </p:nvSpPr>
        <p:spPr>
          <a:xfrm>
            <a:off x="5786697" y="4956910"/>
            <a:ext cx="1188000" cy="144000"/>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2" name="正方形/長方形 41"/>
          <p:cNvSpPr/>
          <p:nvPr/>
        </p:nvSpPr>
        <p:spPr>
          <a:xfrm>
            <a:off x="4513174" y="2538924"/>
            <a:ext cx="144000" cy="144000"/>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3" name="フリーフォーム 42"/>
          <p:cNvSpPr/>
          <p:nvPr/>
        </p:nvSpPr>
        <p:spPr>
          <a:xfrm>
            <a:off x="4188823" y="2603862"/>
            <a:ext cx="1593668" cy="2351315"/>
          </a:xfrm>
          <a:custGeom>
            <a:avLst/>
            <a:gdLst>
              <a:gd name="connsiteX0" fmla="*/ 1593668 w 1593668"/>
              <a:gd name="connsiteY0" fmla="*/ 2351315 h 2351315"/>
              <a:gd name="connsiteX1" fmla="*/ 0 w 1593668"/>
              <a:gd name="connsiteY1" fmla="*/ 2342606 h 2351315"/>
              <a:gd name="connsiteX2" fmla="*/ 0 w 1593668"/>
              <a:gd name="connsiteY2" fmla="*/ 0 h 2351315"/>
              <a:gd name="connsiteX3" fmla="*/ 313508 w 1593668"/>
              <a:gd name="connsiteY3" fmla="*/ 0 h 2351315"/>
            </a:gdLst>
            <a:ahLst/>
            <a:cxnLst>
              <a:cxn ang="0">
                <a:pos x="connsiteX0" y="connsiteY0"/>
              </a:cxn>
              <a:cxn ang="0">
                <a:pos x="connsiteX1" y="connsiteY1"/>
              </a:cxn>
              <a:cxn ang="0">
                <a:pos x="connsiteX2" y="connsiteY2"/>
              </a:cxn>
              <a:cxn ang="0">
                <a:pos x="connsiteX3" y="connsiteY3"/>
              </a:cxn>
            </a:cxnLst>
            <a:rect l="l" t="t" r="r" b="b"/>
            <a:pathLst>
              <a:path w="1593668" h="2351315">
                <a:moveTo>
                  <a:pt x="1593668" y="2351315"/>
                </a:moveTo>
                <a:lnTo>
                  <a:pt x="0" y="2342606"/>
                </a:lnTo>
                <a:lnTo>
                  <a:pt x="0" y="0"/>
                </a:lnTo>
                <a:lnTo>
                  <a:pt x="313508" y="0"/>
                </a:lnTo>
              </a:path>
            </a:pathLst>
          </a:custGeom>
          <a:noFill/>
          <a:ln>
            <a:solidFill>
              <a:schemeClr val="accent5"/>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43"/>
          <p:cNvSpPr/>
          <p:nvPr/>
        </p:nvSpPr>
        <p:spPr>
          <a:xfrm>
            <a:off x="4232366" y="2682239"/>
            <a:ext cx="1260000" cy="1764000"/>
          </a:xfrm>
          <a:custGeom>
            <a:avLst/>
            <a:gdLst>
              <a:gd name="connsiteX0" fmla="*/ 339634 w 1280160"/>
              <a:gd name="connsiteY0" fmla="*/ 0 h 1741714"/>
              <a:gd name="connsiteX1" fmla="*/ 348343 w 1280160"/>
              <a:gd name="connsiteY1" fmla="*/ 182880 h 1741714"/>
              <a:gd name="connsiteX2" fmla="*/ 0 w 1280160"/>
              <a:gd name="connsiteY2" fmla="*/ 182880 h 1741714"/>
              <a:gd name="connsiteX3" fmla="*/ 8708 w 1280160"/>
              <a:gd name="connsiteY3" fmla="*/ 1741714 h 1741714"/>
              <a:gd name="connsiteX4" fmla="*/ 1280160 w 1280160"/>
              <a:gd name="connsiteY4" fmla="*/ 1741714 h 1741714"/>
              <a:gd name="connsiteX5" fmla="*/ 1280160 w 1280160"/>
              <a:gd name="connsiteY5" fmla="*/ 1602377 h 174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0160" h="1741714">
                <a:moveTo>
                  <a:pt x="339634" y="0"/>
                </a:moveTo>
                <a:lnTo>
                  <a:pt x="348343" y="182880"/>
                </a:lnTo>
                <a:lnTo>
                  <a:pt x="0" y="182880"/>
                </a:lnTo>
                <a:cubicBezTo>
                  <a:pt x="2903" y="702491"/>
                  <a:pt x="5805" y="1222103"/>
                  <a:pt x="8708" y="1741714"/>
                </a:cubicBezTo>
                <a:lnTo>
                  <a:pt x="1280160" y="1741714"/>
                </a:lnTo>
                <a:lnTo>
                  <a:pt x="1280160" y="1602377"/>
                </a:ln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p:nvSpPr>
        <p:spPr>
          <a:xfrm>
            <a:off x="4667794" y="2812869"/>
            <a:ext cx="3657600" cy="1341120"/>
          </a:xfrm>
          <a:custGeom>
            <a:avLst/>
            <a:gdLst>
              <a:gd name="connsiteX0" fmla="*/ 0 w 3657600"/>
              <a:gd name="connsiteY0" fmla="*/ 1341120 h 1341120"/>
              <a:gd name="connsiteX1" fmla="*/ 8709 w 3657600"/>
              <a:gd name="connsiteY1" fmla="*/ 1140822 h 1341120"/>
              <a:gd name="connsiteX2" fmla="*/ 3657600 w 3657600"/>
              <a:gd name="connsiteY2" fmla="*/ 1158240 h 1341120"/>
              <a:gd name="connsiteX3" fmla="*/ 3648892 w 3657600"/>
              <a:gd name="connsiteY3" fmla="*/ 87085 h 1341120"/>
              <a:gd name="connsiteX4" fmla="*/ 661852 w 3657600"/>
              <a:gd name="connsiteY4" fmla="*/ 104502 h 1341120"/>
              <a:gd name="connsiteX5" fmla="*/ 670560 w 3657600"/>
              <a:gd name="connsiteY5" fmla="*/ 0 h 134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1341120">
                <a:moveTo>
                  <a:pt x="0" y="1341120"/>
                </a:moveTo>
                <a:lnTo>
                  <a:pt x="8709" y="1140822"/>
                </a:lnTo>
                <a:lnTo>
                  <a:pt x="3657600" y="1158240"/>
                </a:lnTo>
                <a:cubicBezTo>
                  <a:pt x="3654697" y="801188"/>
                  <a:pt x="3651795" y="444137"/>
                  <a:pt x="3648892" y="87085"/>
                </a:cubicBezTo>
                <a:lnTo>
                  <a:pt x="661852" y="104502"/>
                </a:lnTo>
                <a:lnTo>
                  <a:pt x="670560" y="0"/>
                </a:lnTo>
              </a:path>
            </a:pathLst>
          </a:custGeom>
          <a:noFill/>
          <a:ln>
            <a:solidFill>
              <a:schemeClr val="accent5"/>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5538978" y="5151230"/>
            <a:ext cx="34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Tree>
    <p:extLst>
      <p:ext uri="{BB962C8B-B14F-4D97-AF65-F5344CB8AC3E}">
        <p14:creationId xmlns:p14="http://schemas.microsoft.com/office/powerpoint/2010/main" val="4236670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0" y="0"/>
            <a:ext cx="4160661" cy="4812758"/>
          </a:xfrm>
          <a:prstGeom prst="rect">
            <a:avLst/>
          </a:prstGeom>
        </p:spPr>
      </p:pic>
      <p:pic>
        <p:nvPicPr>
          <p:cNvPr id="5" name="図 4"/>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t="17766" b="1"/>
          <a:stretch/>
        </p:blipFill>
        <p:spPr>
          <a:xfrm>
            <a:off x="4224421" y="0"/>
            <a:ext cx="4139397" cy="5117558"/>
          </a:xfrm>
          <a:prstGeom prst="rect">
            <a:avLst/>
          </a:prstGeom>
        </p:spPr>
      </p:pic>
      <p:pic>
        <p:nvPicPr>
          <p:cNvPr id="6" name="図 5"/>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Lst>
          </a:blip>
          <a:stretch>
            <a:fillRect/>
          </a:stretch>
        </p:blipFill>
        <p:spPr>
          <a:xfrm>
            <a:off x="4224421" y="5140418"/>
            <a:ext cx="4153573" cy="836385"/>
          </a:xfrm>
          <a:prstGeom prst="rect">
            <a:avLst/>
          </a:prstGeom>
        </p:spPr>
      </p:pic>
      <p:pic>
        <p:nvPicPr>
          <p:cNvPr id="7" name="図 6"/>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b="82930"/>
          <a:stretch/>
        </p:blipFill>
        <p:spPr>
          <a:xfrm>
            <a:off x="19050" y="4812758"/>
            <a:ext cx="4139397" cy="1062262"/>
          </a:xfrm>
          <a:prstGeom prst="rect">
            <a:avLst/>
          </a:prstGeom>
        </p:spPr>
      </p:pic>
      <p:sp>
        <p:nvSpPr>
          <p:cNvPr id="8" name="正方形/長方形 7"/>
          <p:cNvSpPr/>
          <p:nvPr/>
        </p:nvSpPr>
        <p:spPr>
          <a:xfrm>
            <a:off x="1743145" y="447675"/>
            <a:ext cx="46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 name="正方形/長方形 8"/>
          <p:cNvSpPr/>
          <p:nvPr/>
        </p:nvSpPr>
        <p:spPr>
          <a:xfrm>
            <a:off x="628720" y="219075"/>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0" name="正方形/長方形 9"/>
          <p:cNvSpPr/>
          <p:nvPr/>
        </p:nvSpPr>
        <p:spPr>
          <a:xfrm>
            <a:off x="734998" y="664481"/>
            <a:ext cx="46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 name="正方形/長方形 10"/>
          <p:cNvSpPr/>
          <p:nvPr/>
        </p:nvSpPr>
        <p:spPr>
          <a:xfrm>
            <a:off x="2201620" y="664481"/>
            <a:ext cx="360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2" name="正方形/長方形 11"/>
          <p:cNvSpPr/>
          <p:nvPr/>
        </p:nvSpPr>
        <p:spPr>
          <a:xfrm>
            <a:off x="1268170" y="2594620"/>
            <a:ext cx="34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pic>
        <p:nvPicPr>
          <p:cNvPr id="13" name="図 12"/>
          <p:cNvPicPr>
            <a:picLocks noChangeAspect="1"/>
          </p:cNvPicPr>
          <p:nvPr/>
        </p:nvPicPr>
        <p:blipFill rotWithShape="1">
          <a:blip r:embed="rId8" cstate="screen">
            <a:extLst>
              <a:ext uri="{BEBA8EAE-BF5A-486C-A8C5-ECC9F3942E4B}">
                <a14:imgProps xmlns:a14="http://schemas.microsoft.com/office/drawing/2010/main">
                  <a14:imgLayer r:embed="rId9">
                    <a14:imgEffect>
                      <a14:sharpenSoften amount="50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27717" y="5952322"/>
            <a:ext cx="3705225" cy="790575"/>
          </a:xfrm>
          <a:prstGeom prst="rect">
            <a:avLst/>
          </a:prstGeom>
          <a:ln>
            <a:solidFill>
              <a:srgbClr val="C00000"/>
            </a:solidFill>
          </a:ln>
        </p:spPr>
      </p:pic>
      <p:sp>
        <p:nvSpPr>
          <p:cNvPr id="2" name="フリーフォーム 1"/>
          <p:cNvSpPr/>
          <p:nvPr/>
        </p:nvSpPr>
        <p:spPr>
          <a:xfrm>
            <a:off x="3924300" y="857250"/>
            <a:ext cx="238125" cy="5143500"/>
          </a:xfrm>
          <a:custGeom>
            <a:avLst/>
            <a:gdLst>
              <a:gd name="connsiteX0" fmla="*/ 9525 w 238125"/>
              <a:gd name="connsiteY0" fmla="*/ 5143500 h 5143500"/>
              <a:gd name="connsiteX1" fmla="*/ 228600 w 238125"/>
              <a:gd name="connsiteY1" fmla="*/ 5143500 h 5143500"/>
              <a:gd name="connsiteX2" fmla="*/ 238125 w 238125"/>
              <a:gd name="connsiteY2" fmla="*/ 0 h 5143500"/>
              <a:gd name="connsiteX3" fmla="*/ 0 w 238125"/>
              <a:gd name="connsiteY3" fmla="*/ 142875 h 5143500"/>
            </a:gdLst>
            <a:ahLst/>
            <a:cxnLst>
              <a:cxn ang="0">
                <a:pos x="connsiteX0" y="connsiteY0"/>
              </a:cxn>
              <a:cxn ang="0">
                <a:pos x="connsiteX1" y="connsiteY1"/>
              </a:cxn>
              <a:cxn ang="0">
                <a:pos x="connsiteX2" y="connsiteY2"/>
              </a:cxn>
              <a:cxn ang="0">
                <a:pos x="connsiteX3" y="connsiteY3"/>
              </a:cxn>
            </a:cxnLst>
            <a:rect l="l" t="t" r="r" b="b"/>
            <a:pathLst>
              <a:path w="238125" h="5143500">
                <a:moveTo>
                  <a:pt x="9525" y="5143500"/>
                </a:moveTo>
                <a:lnTo>
                  <a:pt x="228600" y="5143500"/>
                </a:lnTo>
                <a:lnTo>
                  <a:pt x="238125" y="0"/>
                </a:lnTo>
                <a:lnTo>
                  <a:pt x="0" y="142875"/>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416235" y="1861195"/>
            <a:ext cx="14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pic>
        <p:nvPicPr>
          <p:cNvPr id="15" name="図 14"/>
          <p:cNvPicPr>
            <a:picLocks noChangeAspect="1"/>
          </p:cNvPicPr>
          <p:nvPr/>
        </p:nvPicPr>
        <p:blipFill rotWithShape="1">
          <a:blip r:embed="rId10" cstate="screen">
            <a:extLst>
              <a:ext uri="{BEBA8EAE-BF5A-486C-A8C5-ECC9F3942E4B}">
                <a14:imgProps xmlns:a14="http://schemas.microsoft.com/office/drawing/2010/main">
                  <a14:imgLayer r:embed="rId11">
                    <a14:imgEffect>
                      <a14:sharpenSoften amount="50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4224421" y="6211546"/>
            <a:ext cx="3781425" cy="443576"/>
          </a:xfrm>
          <a:prstGeom prst="rect">
            <a:avLst/>
          </a:prstGeom>
          <a:ln>
            <a:solidFill>
              <a:srgbClr val="C00000"/>
            </a:solidFill>
          </a:ln>
        </p:spPr>
      </p:pic>
      <p:sp>
        <p:nvSpPr>
          <p:cNvPr id="3" name="フリーフォーム 2"/>
          <p:cNvSpPr/>
          <p:nvPr/>
        </p:nvSpPr>
        <p:spPr>
          <a:xfrm>
            <a:off x="2428875" y="6381750"/>
            <a:ext cx="1790700" cy="38100"/>
          </a:xfrm>
          <a:custGeom>
            <a:avLst/>
            <a:gdLst>
              <a:gd name="connsiteX0" fmla="*/ 1790700 w 1790700"/>
              <a:gd name="connsiteY0" fmla="*/ 0 h 38100"/>
              <a:gd name="connsiteX1" fmla="*/ 304800 w 1790700"/>
              <a:gd name="connsiteY1" fmla="*/ 0 h 38100"/>
              <a:gd name="connsiteX2" fmla="*/ 0 w 1790700"/>
              <a:gd name="connsiteY2" fmla="*/ 38100 h 38100"/>
            </a:gdLst>
            <a:ahLst/>
            <a:cxnLst>
              <a:cxn ang="0">
                <a:pos x="connsiteX0" y="connsiteY0"/>
              </a:cxn>
              <a:cxn ang="0">
                <a:pos x="connsiteX1" y="connsiteY1"/>
              </a:cxn>
              <a:cxn ang="0">
                <a:pos x="connsiteX2" y="connsiteY2"/>
              </a:cxn>
            </a:cxnLst>
            <a:rect l="l" t="t" r="r" b="b"/>
            <a:pathLst>
              <a:path w="1790700" h="38100">
                <a:moveTo>
                  <a:pt x="1790700" y="0"/>
                </a:moveTo>
                <a:lnTo>
                  <a:pt x="304800" y="0"/>
                </a:lnTo>
                <a:lnTo>
                  <a:pt x="0" y="38100"/>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2787710" y="1952245"/>
            <a:ext cx="32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8" name="正方形/長方形 17"/>
          <p:cNvSpPr/>
          <p:nvPr/>
        </p:nvSpPr>
        <p:spPr>
          <a:xfrm>
            <a:off x="2861020" y="1768542"/>
            <a:ext cx="180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9" name="テキスト ボックス 18"/>
          <p:cNvSpPr txBox="1"/>
          <p:nvPr/>
        </p:nvSpPr>
        <p:spPr>
          <a:xfrm>
            <a:off x="1655984" y="1560229"/>
            <a:ext cx="882111" cy="338554"/>
          </a:xfrm>
          <a:prstGeom prst="rect">
            <a:avLst/>
          </a:prstGeom>
          <a:noFill/>
        </p:spPr>
        <p:txBody>
          <a:bodyPr wrap="square" rtlCol="0">
            <a:spAutoFit/>
          </a:bodyPr>
          <a:lstStyle/>
          <a:p>
            <a:r>
              <a:rPr kumimoji="1" lang="ja-JP" altLang="en-US" sz="800" dirty="0" smtClean="0"/>
              <a:t>正規分布の積は正規分布</a:t>
            </a:r>
            <a:endParaRPr kumimoji="1" lang="ja-JP" altLang="en-US" sz="800" dirty="0"/>
          </a:p>
        </p:txBody>
      </p:sp>
      <p:cxnSp>
        <p:nvCxnSpPr>
          <p:cNvPr id="21" name="直線矢印コネクタ 20"/>
          <p:cNvCxnSpPr/>
          <p:nvPr/>
        </p:nvCxnSpPr>
        <p:spPr>
          <a:xfrm>
            <a:off x="2314575" y="1768542"/>
            <a:ext cx="114300" cy="9265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28304" y="3039122"/>
            <a:ext cx="46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3" name="正方形/長方形 22"/>
          <p:cNvSpPr/>
          <p:nvPr/>
        </p:nvSpPr>
        <p:spPr>
          <a:xfrm>
            <a:off x="1031618" y="4390533"/>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4" name="正方形/長方形 23"/>
          <p:cNvSpPr/>
          <p:nvPr/>
        </p:nvSpPr>
        <p:spPr>
          <a:xfrm>
            <a:off x="1477270" y="4390533"/>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5" name="正方形/長方形 24"/>
          <p:cNvSpPr/>
          <p:nvPr/>
        </p:nvSpPr>
        <p:spPr>
          <a:xfrm>
            <a:off x="1346754" y="4205206"/>
            <a:ext cx="360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6" name="正方形/長方形 25"/>
          <p:cNvSpPr/>
          <p:nvPr/>
        </p:nvSpPr>
        <p:spPr>
          <a:xfrm>
            <a:off x="6488066" y="3357000"/>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7" name="正方形/長方形 26"/>
          <p:cNvSpPr/>
          <p:nvPr/>
        </p:nvSpPr>
        <p:spPr>
          <a:xfrm>
            <a:off x="671313" y="-3628"/>
            <a:ext cx="68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8" name="正方形/長方形 27"/>
          <p:cNvSpPr/>
          <p:nvPr/>
        </p:nvSpPr>
        <p:spPr>
          <a:xfrm>
            <a:off x="2072355" y="-6864"/>
            <a:ext cx="34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9" name="正方形/長方形 28"/>
          <p:cNvSpPr/>
          <p:nvPr/>
        </p:nvSpPr>
        <p:spPr>
          <a:xfrm>
            <a:off x="7406355" y="3585422"/>
            <a:ext cx="68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0" name="正方形/長方形 29"/>
          <p:cNvSpPr/>
          <p:nvPr/>
        </p:nvSpPr>
        <p:spPr>
          <a:xfrm>
            <a:off x="6846925" y="2942978"/>
            <a:ext cx="180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3" name="正方形/長方形 32"/>
          <p:cNvSpPr/>
          <p:nvPr/>
        </p:nvSpPr>
        <p:spPr>
          <a:xfrm>
            <a:off x="6451484" y="2183341"/>
            <a:ext cx="34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4" name="正方形/長方形 33"/>
          <p:cNvSpPr/>
          <p:nvPr/>
        </p:nvSpPr>
        <p:spPr>
          <a:xfrm>
            <a:off x="6297902" y="4510682"/>
            <a:ext cx="34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5" name="正方形/長方形 34"/>
          <p:cNvSpPr/>
          <p:nvPr/>
        </p:nvSpPr>
        <p:spPr>
          <a:xfrm>
            <a:off x="5274645" y="4740758"/>
            <a:ext cx="34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6" name="正方形/長方形 35"/>
          <p:cNvSpPr/>
          <p:nvPr/>
        </p:nvSpPr>
        <p:spPr>
          <a:xfrm>
            <a:off x="5498706" y="4205206"/>
            <a:ext cx="54000" cy="108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7" name="正方形/長方形 36"/>
          <p:cNvSpPr/>
          <p:nvPr/>
        </p:nvSpPr>
        <p:spPr>
          <a:xfrm>
            <a:off x="7005610" y="4740758"/>
            <a:ext cx="612000" cy="144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0" name="フリーフォーム 19"/>
          <p:cNvSpPr/>
          <p:nvPr/>
        </p:nvSpPr>
        <p:spPr>
          <a:xfrm>
            <a:off x="5547360" y="4302034"/>
            <a:ext cx="1950720" cy="444137"/>
          </a:xfrm>
          <a:custGeom>
            <a:avLst/>
            <a:gdLst>
              <a:gd name="connsiteX0" fmla="*/ 1950720 w 1950720"/>
              <a:gd name="connsiteY0" fmla="*/ 444137 h 444137"/>
              <a:gd name="connsiteX1" fmla="*/ 1942011 w 1950720"/>
              <a:gd name="connsiteY1" fmla="*/ 148046 h 444137"/>
              <a:gd name="connsiteX2" fmla="*/ 0 w 1950720"/>
              <a:gd name="connsiteY2" fmla="*/ 156755 h 444137"/>
              <a:gd name="connsiteX3" fmla="*/ 0 w 1950720"/>
              <a:gd name="connsiteY3" fmla="*/ 0 h 444137"/>
            </a:gdLst>
            <a:ahLst/>
            <a:cxnLst>
              <a:cxn ang="0">
                <a:pos x="connsiteX0" y="connsiteY0"/>
              </a:cxn>
              <a:cxn ang="0">
                <a:pos x="connsiteX1" y="connsiteY1"/>
              </a:cxn>
              <a:cxn ang="0">
                <a:pos x="connsiteX2" y="connsiteY2"/>
              </a:cxn>
              <a:cxn ang="0">
                <a:pos x="connsiteX3" y="connsiteY3"/>
              </a:cxn>
            </a:cxnLst>
            <a:rect l="l" t="t" r="r" b="b"/>
            <a:pathLst>
              <a:path w="1950720" h="444137">
                <a:moveTo>
                  <a:pt x="1950720" y="444137"/>
                </a:moveTo>
                <a:lnTo>
                  <a:pt x="1942011" y="148046"/>
                </a:lnTo>
                <a:lnTo>
                  <a:pt x="0" y="156755"/>
                </a:lnTo>
                <a:lnTo>
                  <a:pt x="0" y="0"/>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4516980" y="4151206"/>
            <a:ext cx="324000" cy="162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9" name="フリーフォーム 38"/>
          <p:cNvSpPr/>
          <p:nvPr/>
        </p:nvSpPr>
        <p:spPr>
          <a:xfrm>
            <a:off x="4737463" y="2830286"/>
            <a:ext cx="3634300" cy="1323703"/>
          </a:xfrm>
          <a:custGeom>
            <a:avLst/>
            <a:gdLst>
              <a:gd name="connsiteX0" fmla="*/ 0 w 3605348"/>
              <a:gd name="connsiteY0" fmla="*/ 1349829 h 1349829"/>
              <a:gd name="connsiteX1" fmla="*/ 0 w 3605348"/>
              <a:gd name="connsiteY1" fmla="*/ 1201783 h 1349829"/>
              <a:gd name="connsiteX2" fmla="*/ 3605348 w 3605348"/>
              <a:gd name="connsiteY2" fmla="*/ 1201783 h 1349829"/>
              <a:gd name="connsiteX3" fmla="*/ 3605348 w 3605348"/>
              <a:gd name="connsiteY3" fmla="*/ 52251 h 1349829"/>
              <a:gd name="connsiteX4" fmla="*/ 705394 w 3605348"/>
              <a:gd name="connsiteY4" fmla="*/ 60960 h 1349829"/>
              <a:gd name="connsiteX5" fmla="*/ 635726 w 3605348"/>
              <a:gd name="connsiteY5" fmla="*/ 0 h 134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5348" h="1349829">
                <a:moveTo>
                  <a:pt x="0" y="1349829"/>
                </a:moveTo>
                <a:lnTo>
                  <a:pt x="0" y="1201783"/>
                </a:lnTo>
                <a:lnTo>
                  <a:pt x="3605348" y="1201783"/>
                </a:lnTo>
                <a:lnTo>
                  <a:pt x="3605348" y="52251"/>
                </a:lnTo>
                <a:lnTo>
                  <a:pt x="705394" y="60960"/>
                </a:lnTo>
                <a:lnTo>
                  <a:pt x="635726" y="0"/>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7433646" y="4959756"/>
            <a:ext cx="25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1" name="正方形/長方形 40"/>
          <p:cNvSpPr/>
          <p:nvPr/>
        </p:nvSpPr>
        <p:spPr>
          <a:xfrm>
            <a:off x="5786697" y="4956910"/>
            <a:ext cx="1188000" cy="144000"/>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2" name="正方形/長方形 41"/>
          <p:cNvSpPr/>
          <p:nvPr/>
        </p:nvSpPr>
        <p:spPr>
          <a:xfrm>
            <a:off x="4513174" y="2538924"/>
            <a:ext cx="144000" cy="144000"/>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3" name="フリーフォーム 42"/>
          <p:cNvSpPr/>
          <p:nvPr/>
        </p:nvSpPr>
        <p:spPr>
          <a:xfrm>
            <a:off x="4188823" y="2603862"/>
            <a:ext cx="1593668" cy="2351315"/>
          </a:xfrm>
          <a:custGeom>
            <a:avLst/>
            <a:gdLst>
              <a:gd name="connsiteX0" fmla="*/ 1593668 w 1593668"/>
              <a:gd name="connsiteY0" fmla="*/ 2351315 h 2351315"/>
              <a:gd name="connsiteX1" fmla="*/ 0 w 1593668"/>
              <a:gd name="connsiteY1" fmla="*/ 2342606 h 2351315"/>
              <a:gd name="connsiteX2" fmla="*/ 0 w 1593668"/>
              <a:gd name="connsiteY2" fmla="*/ 0 h 2351315"/>
              <a:gd name="connsiteX3" fmla="*/ 313508 w 1593668"/>
              <a:gd name="connsiteY3" fmla="*/ 0 h 2351315"/>
            </a:gdLst>
            <a:ahLst/>
            <a:cxnLst>
              <a:cxn ang="0">
                <a:pos x="connsiteX0" y="connsiteY0"/>
              </a:cxn>
              <a:cxn ang="0">
                <a:pos x="connsiteX1" y="connsiteY1"/>
              </a:cxn>
              <a:cxn ang="0">
                <a:pos x="connsiteX2" y="connsiteY2"/>
              </a:cxn>
              <a:cxn ang="0">
                <a:pos x="connsiteX3" y="connsiteY3"/>
              </a:cxn>
            </a:cxnLst>
            <a:rect l="l" t="t" r="r" b="b"/>
            <a:pathLst>
              <a:path w="1593668" h="2351315">
                <a:moveTo>
                  <a:pt x="1593668" y="2351315"/>
                </a:moveTo>
                <a:lnTo>
                  <a:pt x="0" y="2342606"/>
                </a:lnTo>
                <a:lnTo>
                  <a:pt x="0" y="0"/>
                </a:lnTo>
                <a:lnTo>
                  <a:pt x="313508" y="0"/>
                </a:lnTo>
              </a:path>
            </a:pathLst>
          </a:custGeom>
          <a:noFill/>
          <a:ln>
            <a:solidFill>
              <a:schemeClr val="accent5"/>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43"/>
          <p:cNvSpPr/>
          <p:nvPr/>
        </p:nvSpPr>
        <p:spPr>
          <a:xfrm>
            <a:off x="4232366" y="2682239"/>
            <a:ext cx="1260000" cy="1764000"/>
          </a:xfrm>
          <a:custGeom>
            <a:avLst/>
            <a:gdLst>
              <a:gd name="connsiteX0" fmla="*/ 339634 w 1280160"/>
              <a:gd name="connsiteY0" fmla="*/ 0 h 1741714"/>
              <a:gd name="connsiteX1" fmla="*/ 348343 w 1280160"/>
              <a:gd name="connsiteY1" fmla="*/ 182880 h 1741714"/>
              <a:gd name="connsiteX2" fmla="*/ 0 w 1280160"/>
              <a:gd name="connsiteY2" fmla="*/ 182880 h 1741714"/>
              <a:gd name="connsiteX3" fmla="*/ 8708 w 1280160"/>
              <a:gd name="connsiteY3" fmla="*/ 1741714 h 1741714"/>
              <a:gd name="connsiteX4" fmla="*/ 1280160 w 1280160"/>
              <a:gd name="connsiteY4" fmla="*/ 1741714 h 1741714"/>
              <a:gd name="connsiteX5" fmla="*/ 1280160 w 1280160"/>
              <a:gd name="connsiteY5" fmla="*/ 1602377 h 174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0160" h="1741714">
                <a:moveTo>
                  <a:pt x="339634" y="0"/>
                </a:moveTo>
                <a:lnTo>
                  <a:pt x="348343" y="182880"/>
                </a:lnTo>
                <a:lnTo>
                  <a:pt x="0" y="182880"/>
                </a:lnTo>
                <a:cubicBezTo>
                  <a:pt x="2903" y="702491"/>
                  <a:pt x="5805" y="1222103"/>
                  <a:pt x="8708" y="1741714"/>
                </a:cubicBezTo>
                <a:lnTo>
                  <a:pt x="1280160" y="1741714"/>
                </a:lnTo>
                <a:lnTo>
                  <a:pt x="1280160" y="1602377"/>
                </a:ln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p:nvSpPr>
        <p:spPr>
          <a:xfrm>
            <a:off x="4667794" y="2812869"/>
            <a:ext cx="3657600" cy="1341120"/>
          </a:xfrm>
          <a:custGeom>
            <a:avLst/>
            <a:gdLst>
              <a:gd name="connsiteX0" fmla="*/ 0 w 3657600"/>
              <a:gd name="connsiteY0" fmla="*/ 1341120 h 1341120"/>
              <a:gd name="connsiteX1" fmla="*/ 8709 w 3657600"/>
              <a:gd name="connsiteY1" fmla="*/ 1140822 h 1341120"/>
              <a:gd name="connsiteX2" fmla="*/ 3657600 w 3657600"/>
              <a:gd name="connsiteY2" fmla="*/ 1158240 h 1341120"/>
              <a:gd name="connsiteX3" fmla="*/ 3648892 w 3657600"/>
              <a:gd name="connsiteY3" fmla="*/ 87085 h 1341120"/>
              <a:gd name="connsiteX4" fmla="*/ 661852 w 3657600"/>
              <a:gd name="connsiteY4" fmla="*/ 104502 h 1341120"/>
              <a:gd name="connsiteX5" fmla="*/ 670560 w 3657600"/>
              <a:gd name="connsiteY5" fmla="*/ 0 h 134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1341120">
                <a:moveTo>
                  <a:pt x="0" y="1341120"/>
                </a:moveTo>
                <a:lnTo>
                  <a:pt x="8709" y="1140822"/>
                </a:lnTo>
                <a:lnTo>
                  <a:pt x="3657600" y="1158240"/>
                </a:lnTo>
                <a:cubicBezTo>
                  <a:pt x="3654697" y="801188"/>
                  <a:pt x="3651795" y="444137"/>
                  <a:pt x="3648892" y="87085"/>
                </a:cubicBezTo>
                <a:lnTo>
                  <a:pt x="661852" y="104502"/>
                </a:lnTo>
                <a:lnTo>
                  <a:pt x="670560" y="0"/>
                </a:lnTo>
              </a:path>
            </a:pathLst>
          </a:custGeom>
          <a:noFill/>
          <a:ln>
            <a:solidFill>
              <a:schemeClr val="accent5"/>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5538978" y="5151230"/>
            <a:ext cx="34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Tree>
    <p:extLst>
      <p:ext uri="{BB962C8B-B14F-4D97-AF65-F5344CB8AC3E}">
        <p14:creationId xmlns:p14="http://schemas.microsoft.com/office/powerpoint/2010/main" val="3385431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0" y="68406"/>
            <a:ext cx="3923809" cy="3742857"/>
          </a:xfrm>
          <a:prstGeom prst="rect">
            <a:avLst/>
          </a:prstGeom>
        </p:spPr>
      </p:pic>
      <p:pic>
        <p:nvPicPr>
          <p:cNvPr id="5" name="図 4"/>
          <p:cNvPicPr>
            <a:picLocks noChangeAspect="1"/>
          </p:cNvPicPr>
          <p:nvPr/>
        </p:nvPicPr>
        <p:blipFill>
          <a:blip r:embed="rId3"/>
          <a:stretch>
            <a:fillRect/>
          </a:stretch>
        </p:blipFill>
        <p:spPr>
          <a:xfrm>
            <a:off x="17418" y="3811263"/>
            <a:ext cx="3933333" cy="1285714"/>
          </a:xfrm>
          <a:prstGeom prst="rect">
            <a:avLst/>
          </a:prstGeom>
        </p:spPr>
      </p:pic>
      <p:pic>
        <p:nvPicPr>
          <p:cNvPr id="6" name="図 5"/>
          <p:cNvPicPr>
            <a:picLocks noChangeAspect="1"/>
          </p:cNvPicPr>
          <p:nvPr/>
        </p:nvPicPr>
        <p:blipFill rotWithShape="1">
          <a:blip r:embed="rId4"/>
          <a:srcRect l="702" r="1"/>
          <a:stretch/>
        </p:blipFill>
        <p:spPr>
          <a:xfrm>
            <a:off x="2382" y="5070850"/>
            <a:ext cx="3811152" cy="219048"/>
          </a:xfrm>
          <a:prstGeom prst="rect">
            <a:avLst/>
          </a:prstGeom>
        </p:spPr>
      </p:pic>
      <p:pic>
        <p:nvPicPr>
          <p:cNvPr id="7" name="図 6"/>
          <p:cNvPicPr>
            <a:picLocks noChangeAspect="1"/>
          </p:cNvPicPr>
          <p:nvPr/>
        </p:nvPicPr>
        <p:blipFill>
          <a:blip r:embed="rId5"/>
          <a:stretch>
            <a:fillRect/>
          </a:stretch>
        </p:blipFill>
        <p:spPr>
          <a:xfrm>
            <a:off x="4029851" y="68406"/>
            <a:ext cx="3714286" cy="2771429"/>
          </a:xfrm>
          <a:prstGeom prst="rect">
            <a:avLst/>
          </a:prstGeom>
        </p:spPr>
      </p:pic>
      <p:sp>
        <p:nvSpPr>
          <p:cNvPr id="9" name="正方形/長方形 8"/>
          <p:cNvSpPr/>
          <p:nvPr/>
        </p:nvSpPr>
        <p:spPr>
          <a:xfrm>
            <a:off x="3553989" y="1310120"/>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0" name="正方形/長方形 9"/>
          <p:cNvSpPr/>
          <p:nvPr/>
        </p:nvSpPr>
        <p:spPr>
          <a:xfrm>
            <a:off x="1734680" y="2878382"/>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 name="正方形/長方形 10"/>
          <p:cNvSpPr/>
          <p:nvPr/>
        </p:nvSpPr>
        <p:spPr>
          <a:xfrm>
            <a:off x="3141114" y="670762"/>
            <a:ext cx="72000" cy="108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2" name="テキスト ボックス 11"/>
          <p:cNvSpPr txBox="1"/>
          <p:nvPr/>
        </p:nvSpPr>
        <p:spPr>
          <a:xfrm>
            <a:off x="2828571" y="478042"/>
            <a:ext cx="941418" cy="215444"/>
          </a:xfrm>
          <a:prstGeom prst="rect">
            <a:avLst/>
          </a:prstGeom>
          <a:noFill/>
        </p:spPr>
        <p:txBody>
          <a:bodyPr wrap="square" rtlCol="0">
            <a:spAutoFit/>
          </a:bodyPr>
          <a:lstStyle/>
          <a:p>
            <a:r>
              <a:rPr kumimoji="1" lang="en-US" altLang="ja-JP" sz="800" i="1" dirty="0" smtClean="0">
                <a:solidFill>
                  <a:srgbClr val="C00000"/>
                </a:solidFill>
                <a:latin typeface="Times New Roman" panose="02020603050405020304" pitchFamily="18" charset="0"/>
                <a:cs typeface="Times New Roman" panose="02020603050405020304" pitchFamily="18" charset="0"/>
              </a:rPr>
              <a:t>d</a:t>
            </a:r>
            <a:r>
              <a:rPr lang="ja-JP" altLang="en-US" sz="800" i="1" dirty="0">
                <a:solidFill>
                  <a:srgbClr val="C00000"/>
                </a:solidFill>
              </a:rPr>
              <a:t> </a:t>
            </a:r>
            <a:r>
              <a:rPr kumimoji="1" lang="ja-JP" altLang="en-US" sz="800" b="1" dirty="0" smtClean="0">
                <a:solidFill>
                  <a:srgbClr val="C00000"/>
                </a:solidFill>
              </a:rPr>
              <a:t>次元ベクトル</a:t>
            </a:r>
            <a:endParaRPr kumimoji="1" lang="ja-JP" altLang="en-US" sz="800" b="1" dirty="0">
              <a:solidFill>
                <a:srgbClr val="C00000"/>
              </a:solidFill>
            </a:endParaRPr>
          </a:p>
        </p:txBody>
      </p:sp>
      <p:sp>
        <p:nvSpPr>
          <p:cNvPr id="13" name="正方形/長方形 12"/>
          <p:cNvSpPr/>
          <p:nvPr/>
        </p:nvSpPr>
        <p:spPr>
          <a:xfrm>
            <a:off x="1551975" y="545344"/>
            <a:ext cx="108000" cy="108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4" name="テキスト ボックス 13"/>
          <p:cNvSpPr txBox="1"/>
          <p:nvPr/>
        </p:nvSpPr>
        <p:spPr>
          <a:xfrm>
            <a:off x="1044085" y="329900"/>
            <a:ext cx="854375" cy="215444"/>
          </a:xfrm>
          <a:prstGeom prst="rect">
            <a:avLst/>
          </a:prstGeom>
          <a:noFill/>
        </p:spPr>
        <p:txBody>
          <a:bodyPr wrap="square" rtlCol="0">
            <a:spAutoFit/>
          </a:bodyPr>
          <a:lstStyle/>
          <a:p>
            <a:r>
              <a:rPr lang="ja-JP" altLang="en-US" sz="800" b="1" dirty="0" smtClean="0">
                <a:solidFill>
                  <a:srgbClr val="C00000"/>
                </a:solidFill>
              </a:rPr>
              <a:t>基底関数の数</a:t>
            </a:r>
            <a:endParaRPr lang="en-US" altLang="ja-JP" sz="800" b="1" dirty="0" smtClean="0">
              <a:solidFill>
                <a:srgbClr val="C00000"/>
              </a:solidFill>
            </a:endParaRPr>
          </a:p>
        </p:txBody>
      </p:sp>
      <p:sp>
        <p:nvSpPr>
          <p:cNvPr id="18" name="正方形/長方形 17"/>
          <p:cNvSpPr/>
          <p:nvPr/>
        </p:nvSpPr>
        <p:spPr>
          <a:xfrm>
            <a:off x="110531" y="61763"/>
            <a:ext cx="25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9" name="正方形/長方形 18"/>
          <p:cNvSpPr/>
          <p:nvPr/>
        </p:nvSpPr>
        <p:spPr>
          <a:xfrm>
            <a:off x="110531" y="3454264"/>
            <a:ext cx="25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0" name="正方形/長方形 19"/>
          <p:cNvSpPr/>
          <p:nvPr/>
        </p:nvSpPr>
        <p:spPr>
          <a:xfrm>
            <a:off x="3671809" y="4350212"/>
            <a:ext cx="25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1" name="正方形/長方形 20"/>
          <p:cNvSpPr/>
          <p:nvPr/>
        </p:nvSpPr>
        <p:spPr>
          <a:xfrm>
            <a:off x="924255" y="4920161"/>
            <a:ext cx="25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pic>
        <p:nvPicPr>
          <p:cNvPr id="22" name="図 21"/>
          <p:cNvPicPr>
            <a:picLocks noChangeAspect="1"/>
          </p:cNvPicPr>
          <p:nvPr/>
        </p:nvPicPr>
        <p:blipFill>
          <a:blip r:embed="rId6"/>
          <a:stretch>
            <a:fillRect/>
          </a:stretch>
        </p:blipFill>
        <p:spPr>
          <a:xfrm>
            <a:off x="4206234" y="3606501"/>
            <a:ext cx="2847619" cy="409524"/>
          </a:xfrm>
          <a:prstGeom prst="rect">
            <a:avLst/>
          </a:prstGeom>
          <a:ln>
            <a:solidFill>
              <a:srgbClr val="C00000"/>
            </a:solidFill>
          </a:ln>
        </p:spPr>
      </p:pic>
      <p:pic>
        <p:nvPicPr>
          <p:cNvPr id="24" name="図 23"/>
          <p:cNvPicPr>
            <a:picLocks noChangeAspect="1"/>
          </p:cNvPicPr>
          <p:nvPr/>
        </p:nvPicPr>
        <p:blipFill>
          <a:blip r:embed="rId7"/>
          <a:stretch>
            <a:fillRect/>
          </a:stretch>
        </p:blipFill>
        <p:spPr>
          <a:xfrm>
            <a:off x="4194729" y="3156266"/>
            <a:ext cx="1851820" cy="441998"/>
          </a:xfrm>
          <a:prstGeom prst="rect">
            <a:avLst/>
          </a:prstGeom>
        </p:spPr>
      </p:pic>
      <p:cxnSp>
        <p:nvCxnSpPr>
          <p:cNvPr id="26" name="直線矢印コネクタ 25"/>
          <p:cNvCxnSpPr>
            <a:stCxn id="22" idx="2"/>
            <a:endCxn id="28" idx="0"/>
          </p:cNvCxnSpPr>
          <p:nvPr/>
        </p:nvCxnSpPr>
        <p:spPr>
          <a:xfrm flipH="1">
            <a:off x="2643192" y="4016025"/>
            <a:ext cx="2986852" cy="179060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テキスト ボックス 27"/>
              <p:cNvSpPr txBox="1"/>
              <p:nvPr/>
            </p:nvSpPr>
            <p:spPr>
              <a:xfrm>
                <a:off x="573505" y="5806628"/>
                <a:ext cx="4139374" cy="949555"/>
              </a:xfrm>
              <a:prstGeom prst="rect">
                <a:avLst/>
              </a:prstGeom>
              <a:noFill/>
              <a:ln>
                <a:solidFill>
                  <a:srgbClr val="0070C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200" b="0" i="1" smtClean="0">
                              <a:latin typeface="Cambria Math" panose="02040503050406030204" pitchFamily="18" charset="0"/>
                            </a:rPr>
                          </m:ctrlPr>
                        </m:dPr>
                        <m:e>
                          <m:m>
                            <m:mPr>
                              <m:mcs>
                                <m:mc>
                                  <m:mcPr>
                                    <m:count m:val="5"/>
                                    <m:mcJc m:val="center"/>
                                  </m:mcPr>
                                </m:mc>
                              </m:mcs>
                              <m:ctrlPr>
                                <a:rPr kumimoji="1" lang="en-US" altLang="ja-JP" sz="1200" b="0" i="1" smtClean="0">
                                  <a:latin typeface="Cambria Math" panose="02040503050406030204" pitchFamily="18" charset="0"/>
                                </a:rPr>
                              </m:ctrlPr>
                            </m:mPr>
                            <m:mr>
                              <m:e>
                                <m:sSub>
                                  <m:sSubPr>
                                    <m:ctrlPr>
                                      <a:rPr kumimoji="1" lang="en-US" altLang="ja-JP" sz="1200" b="0" i="1" smtClean="0">
                                        <a:latin typeface="Cambria Math" panose="02040503050406030204" pitchFamily="18" charset="0"/>
                                      </a:rPr>
                                    </m:ctrlPr>
                                  </m:sSubPr>
                                  <m:e>
                                    <m:r>
                                      <m:rPr>
                                        <m:brk m:alnAt="7"/>
                                      </m:rPr>
                                      <a:rPr lang="ja-JP" altLang="en-US" sz="1200" i="1">
                                        <a:latin typeface="Cambria Math" panose="02040503050406030204" pitchFamily="18" charset="0"/>
                                      </a:rPr>
                                      <m:t>𝜃</m:t>
                                    </m:r>
                                  </m:e>
                                  <m:sub>
                                    <m:r>
                                      <a:rPr kumimoji="1" lang="en-US" altLang="ja-JP" sz="1200" b="0" i="1" smtClean="0">
                                        <a:latin typeface="Cambria Math" panose="02040503050406030204" pitchFamily="18" charset="0"/>
                                      </a:rPr>
                                      <m:t>11,…,1</m:t>
                                    </m:r>
                                    <m:r>
                                      <a:rPr kumimoji="1" lang="en-US" altLang="ja-JP" sz="1200" b="0" i="1" smtClean="0">
                                        <a:latin typeface="Cambria Math" panose="02040503050406030204" pitchFamily="18" charset="0"/>
                                      </a:rPr>
                                      <m:t>𝑑</m:t>
                                    </m:r>
                                  </m:sub>
                                </m:sSub>
                                <m:r>
                                  <m:rPr>
                                    <m:brk m:alnAt="7"/>
                                  </m:rPr>
                                  <a:rPr kumimoji="1" lang="en-US" altLang="ja-JP" sz="1200" b="0" i="1" smtClean="0">
                                    <a:latin typeface="Cambria Math" panose="02040503050406030204" pitchFamily="18" charset="0"/>
                                  </a:rPr>
                                  <m:t> </m:t>
                                </m:r>
                              </m:e>
                              <m:e>
                                <m:r>
                                  <a:rPr lang="en-US" altLang="ja-JP" sz="1200" i="1">
                                    <a:latin typeface="Cambria Math" panose="02040503050406030204" pitchFamily="18" charset="0"/>
                                  </a:rPr>
                                  <m:t>⋯</m:t>
                                </m:r>
                              </m:e>
                              <m:e>
                                <m:sSub>
                                  <m:sSubPr>
                                    <m:ctrlPr>
                                      <a:rPr lang="en-US" altLang="ja-JP" sz="1200" i="1">
                                        <a:latin typeface="Cambria Math" panose="02040503050406030204" pitchFamily="18" charset="0"/>
                                      </a:rPr>
                                    </m:ctrlPr>
                                  </m:sSubPr>
                                  <m:e>
                                    <m:r>
                                      <m:rPr>
                                        <m:brk m:alnAt="7"/>
                                      </m:rPr>
                                      <a:rPr lang="ja-JP" altLang="en-US" sz="1200" i="1">
                                        <a:latin typeface="Cambria Math" panose="02040503050406030204" pitchFamily="18" charset="0"/>
                                      </a:rPr>
                                      <m:t>𝜃</m:t>
                                    </m:r>
                                  </m:e>
                                  <m:sub>
                                    <m:r>
                                      <a:rPr lang="en-US" altLang="ja-JP" sz="1200" b="0" i="1" smtClean="0">
                                        <a:latin typeface="Cambria Math" panose="02040503050406030204" pitchFamily="18" charset="0"/>
                                      </a:rPr>
                                      <m:t>𝑗</m:t>
                                    </m:r>
                                    <m:r>
                                      <a:rPr lang="en-US" altLang="ja-JP" sz="1200" i="1">
                                        <a:latin typeface="Cambria Math" panose="02040503050406030204" pitchFamily="18" charset="0"/>
                                      </a:rPr>
                                      <m:t>1,…,</m:t>
                                    </m:r>
                                    <m:r>
                                      <a:rPr lang="en-US" altLang="ja-JP" sz="1200" b="0" i="1" smtClean="0">
                                        <a:latin typeface="Cambria Math" panose="02040503050406030204" pitchFamily="18" charset="0"/>
                                      </a:rPr>
                                      <m:t>𝑗</m:t>
                                    </m:r>
                                    <m:r>
                                      <a:rPr lang="en-US" altLang="ja-JP" sz="1200" i="1">
                                        <a:latin typeface="Cambria Math" panose="02040503050406030204" pitchFamily="18" charset="0"/>
                                      </a:rPr>
                                      <m:t>𝑑</m:t>
                                    </m:r>
                                  </m:sub>
                                </m:sSub>
                              </m:e>
                              <m:e>
                                <m:r>
                                  <a:rPr lang="en-US" altLang="ja-JP" sz="1200" i="1">
                                    <a:latin typeface="Cambria Math" panose="02040503050406030204" pitchFamily="18" charset="0"/>
                                  </a:rPr>
                                  <m:t>⋯</m:t>
                                </m:r>
                              </m:e>
                              <m:e>
                                <m:sSub>
                                  <m:sSubPr>
                                    <m:ctrlPr>
                                      <a:rPr lang="en-US" altLang="ja-JP" sz="1200" i="1" smtClean="0">
                                        <a:latin typeface="Cambria Math" panose="02040503050406030204" pitchFamily="18" charset="0"/>
                                      </a:rPr>
                                    </m:ctrlPr>
                                  </m:sSubPr>
                                  <m:e>
                                    <m:r>
                                      <m:rPr>
                                        <m:brk m:alnAt="7"/>
                                      </m:rPr>
                                      <a:rPr lang="ja-JP" altLang="en-US" sz="1200" i="1">
                                        <a:latin typeface="Cambria Math" panose="02040503050406030204" pitchFamily="18" charset="0"/>
                                      </a:rPr>
                                      <m:t>𝜃</m:t>
                                    </m:r>
                                  </m:e>
                                  <m:sub>
                                    <m:r>
                                      <a:rPr lang="en-US" altLang="ja-JP" sz="1200" b="0" i="1" smtClean="0">
                                        <a:latin typeface="Cambria Math" panose="02040503050406030204" pitchFamily="18" charset="0"/>
                                      </a:rPr>
                                      <m:t>𝑏</m:t>
                                    </m:r>
                                    <m:r>
                                      <a:rPr lang="en-US" altLang="ja-JP" sz="1200" i="1">
                                        <a:latin typeface="Cambria Math" panose="02040503050406030204" pitchFamily="18" charset="0"/>
                                      </a:rPr>
                                      <m:t>1,…,</m:t>
                                    </m:r>
                                    <m:r>
                                      <a:rPr lang="en-US" altLang="ja-JP" sz="1200" b="0" i="1" smtClean="0">
                                        <a:latin typeface="Cambria Math" panose="02040503050406030204" pitchFamily="18" charset="0"/>
                                      </a:rPr>
                                      <m:t>𝑏</m:t>
                                    </m:r>
                                    <m:r>
                                      <a:rPr lang="en-US" altLang="ja-JP" sz="1200" i="1">
                                        <a:latin typeface="Cambria Math" panose="02040503050406030204" pitchFamily="18" charset="0"/>
                                      </a:rPr>
                                      <m:t>𝑑</m:t>
                                    </m:r>
                                  </m:sub>
                                </m:sSub>
                              </m:e>
                            </m:mr>
                          </m:m>
                        </m:e>
                      </m:d>
                      <m:d>
                        <m:dPr>
                          <m:begChr m:val="["/>
                          <m:endChr m:val="]"/>
                          <m:ctrlPr>
                            <a:rPr kumimoji="1" lang="en-US" altLang="ja-JP" sz="1200" b="0" i="1" smtClean="0">
                              <a:latin typeface="Cambria Math" panose="02040503050406030204" pitchFamily="18" charset="0"/>
                            </a:rPr>
                          </m:ctrlPr>
                        </m:dPr>
                        <m:e>
                          <m:m>
                            <m:mPr>
                              <m:mcs>
                                <m:mc>
                                  <m:mcPr>
                                    <m:count m:val="1"/>
                                    <m:mcJc m:val="center"/>
                                  </m:mcPr>
                                </m:mc>
                              </m:mcs>
                              <m:ctrlPr>
                                <a:rPr kumimoji="1" lang="en-US" altLang="ja-JP" sz="1200" b="0" i="1" smtClean="0">
                                  <a:latin typeface="Cambria Math" panose="02040503050406030204" pitchFamily="18" charset="0"/>
                                </a:rPr>
                              </m:ctrlPr>
                            </m:mPr>
                            <m:mr>
                              <m:e>
                                <m:sSub>
                                  <m:sSubPr>
                                    <m:ctrlPr>
                                      <a:rPr lang="en-US" altLang="ja-JP" sz="1200" i="1" smtClean="0">
                                        <a:latin typeface="Cambria Math" panose="02040503050406030204" pitchFamily="18" charset="0"/>
                                      </a:rPr>
                                    </m:ctrlPr>
                                  </m:sSubPr>
                                  <m:e>
                                    <m:r>
                                      <a:rPr lang="ja-JP" altLang="en-US" sz="1200" i="1">
                                        <a:latin typeface="Cambria Math" panose="02040503050406030204" pitchFamily="18" charset="0"/>
                                      </a:rPr>
                                      <m:t>𝜙</m:t>
                                    </m:r>
                                  </m:e>
                                  <m:sub>
                                    <m:r>
                                      <a:rPr lang="en-US" altLang="ja-JP" sz="1200" b="0" i="1" smtClean="0">
                                        <a:latin typeface="Cambria Math" panose="02040503050406030204" pitchFamily="18" charset="0"/>
                                      </a:rPr>
                                      <m:t>11</m:t>
                                    </m:r>
                                  </m:sub>
                                </m:sSub>
                                <m:r>
                                  <a:rPr lang="en-US" altLang="ja-JP" sz="1200" i="1">
                                    <a:latin typeface="Cambria Math" panose="02040503050406030204" pitchFamily="18" charset="0"/>
                                  </a:rPr>
                                  <m:t>(</m:t>
                                </m:r>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𝑥</m:t>
                                    </m:r>
                                  </m:e>
                                  <m:sup>
                                    <m:r>
                                      <a:rPr lang="en-US" altLang="ja-JP" sz="1200" b="0" i="1" smtClean="0">
                                        <a:latin typeface="Cambria Math" panose="02040503050406030204" pitchFamily="18" charset="0"/>
                                      </a:rPr>
                                      <m:t>(</m:t>
                                    </m:r>
                                    <m:r>
                                      <a:rPr lang="en-US" altLang="ja-JP" sz="1200" i="1">
                                        <a:latin typeface="Cambria Math" panose="02040503050406030204" pitchFamily="18" charset="0"/>
                                      </a:rPr>
                                      <m:t>1</m:t>
                                    </m:r>
                                    <m:r>
                                      <a:rPr lang="en-US" altLang="ja-JP" sz="1200" b="0" i="1" smtClean="0">
                                        <a:latin typeface="Cambria Math" panose="02040503050406030204" pitchFamily="18" charset="0"/>
                                      </a:rPr>
                                      <m:t>)</m:t>
                                    </m:r>
                                  </m:sup>
                                </m:sSup>
                                <m:r>
                                  <a:rPr lang="en-US" altLang="ja-JP" sz="1200" i="1">
                                    <a:latin typeface="Cambria Math" panose="02040503050406030204" pitchFamily="18" charset="0"/>
                                  </a:rPr>
                                  <m:t>)</m:t>
                                </m:r>
                                <m:r>
                                  <a:rPr lang="en-US" altLang="ja-JP" sz="1200" i="1" smtClean="0">
                                    <a:latin typeface="Cambria Math" panose="02040503050406030204" pitchFamily="18" charset="0"/>
                                  </a:rPr>
                                  <m:t>⋯</m:t>
                                </m:r>
                                <m:sSub>
                                  <m:sSubPr>
                                    <m:ctrlPr>
                                      <a:rPr lang="en-US" altLang="ja-JP" sz="1200" i="1">
                                        <a:latin typeface="Cambria Math" panose="02040503050406030204" pitchFamily="18" charset="0"/>
                                      </a:rPr>
                                    </m:ctrlPr>
                                  </m:sSubPr>
                                  <m:e>
                                    <m:r>
                                      <a:rPr lang="ja-JP" altLang="en-US" sz="1200" i="1">
                                        <a:latin typeface="Cambria Math" panose="02040503050406030204" pitchFamily="18" charset="0"/>
                                      </a:rPr>
                                      <m:t>𝜙</m:t>
                                    </m:r>
                                  </m:e>
                                  <m:sub>
                                    <m:r>
                                      <a:rPr lang="en-US" altLang="ja-JP" sz="1200" i="1">
                                        <a:latin typeface="Cambria Math" panose="02040503050406030204" pitchFamily="18" charset="0"/>
                                      </a:rPr>
                                      <m:t>1</m:t>
                                    </m:r>
                                    <m:r>
                                      <a:rPr lang="en-US" altLang="ja-JP" sz="1200" b="0" i="1" smtClean="0">
                                        <a:latin typeface="Cambria Math" panose="02040503050406030204" pitchFamily="18" charset="0"/>
                                      </a:rPr>
                                      <m:t>𝑑</m:t>
                                    </m:r>
                                  </m:sub>
                                </m:sSub>
                                <m:r>
                                  <a:rPr lang="en-US" altLang="ja-JP" sz="1200" i="1">
                                    <a:latin typeface="Cambria Math" panose="02040503050406030204" pitchFamily="18" charset="0"/>
                                  </a:rPr>
                                  <m:t>(</m:t>
                                </m:r>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𝑥</m:t>
                                    </m:r>
                                  </m:e>
                                  <m:sup>
                                    <m:r>
                                      <a:rPr lang="en-US" altLang="ja-JP" sz="1200" i="1">
                                        <a:latin typeface="Cambria Math" panose="02040503050406030204" pitchFamily="18" charset="0"/>
                                      </a:rPr>
                                      <m:t>(</m:t>
                                    </m:r>
                                    <m:r>
                                      <a:rPr lang="en-US" altLang="ja-JP" sz="1200" b="0" i="1" smtClean="0">
                                        <a:latin typeface="Cambria Math" panose="02040503050406030204" pitchFamily="18" charset="0"/>
                                      </a:rPr>
                                      <m:t>𝑑</m:t>
                                    </m:r>
                                    <m:r>
                                      <a:rPr lang="en-US" altLang="ja-JP" sz="1200" i="1">
                                        <a:latin typeface="Cambria Math" panose="02040503050406030204" pitchFamily="18" charset="0"/>
                                      </a:rPr>
                                      <m:t>)</m:t>
                                    </m:r>
                                  </m:sup>
                                </m:sSup>
                                <m:r>
                                  <a:rPr lang="en-US" altLang="ja-JP" sz="1200" i="1">
                                    <a:latin typeface="Cambria Math" panose="02040503050406030204" pitchFamily="18" charset="0"/>
                                  </a:rPr>
                                  <m:t>)</m:t>
                                </m:r>
                              </m:e>
                            </m:mr>
                            <m:mr>
                              <m:e>
                                <m:eqArr>
                                  <m:eqArrPr>
                                    <m:ctrlPr>
                                      <a:rPr kumimoji="1" lang="en-US" altLang="ja-JP" sz="1200" b="0" i="1" smtClean="0">
                                        <a:latin typeface="Cambria Math" panose="02040503050406030204" pitchFamily="18" charset="0"/>
                                      </a:rPr>
                                    </m:ctrlPr>
                                  </m:eqArrPr>
                                  <m:e>
                                    <m:eqArr>
                                      <m:eqArrPr>
                                        <m:ctrlPr>
                                          <a:rPr kumimoji="1" lang="en-US" altLang="ja-JP" sz="1200" b="0" i="1" smtClean="0">
                                            <a:latin typeface="Cambria Math" panose="02040503050406030204" pitchFamily="18" charset="0"/>
                                          </a:rPr>
                                        </m:ctrlPr>
                                      </m:eqArrPr>
                                      <m:e>
                                        <m:r>
                                          <a:rPr lang="en-US" altLang="ja-JP" sz="1200" i="1">
                                            <a:latin typeface="Cambria Math" panose="02040503050406030204" pitchFamily="18" charset="0"/>
                                          </a:rPr>
                                          <m:t>⋮</m:t>
                                        </m:r>
                                      </m:e>
                                      <m:e>
                                        <m:sSub>
                                          <m:sSubPr>
                                            <m:ctrlPr>
                                              <a:rPr lang="en-US" altLang="ja-JP" sz="1200" i="1">
                                                <a:latin typeface="Cambria Math" panose="02040503050406030204" pitchFamily="18" charset="0"/>
                                              </a:rPr>
                                            </m:ctrlPr>
                                          </m:sSubPr>
                                          <m:e>
                                            <m:r>
                                              <a:rPr lang="ja-JP" altLang="en-US" sz="1200" i="1">
                                                <a:latin typeface="Cambria Math" panose="02040503050406030204" pitchFamily="18" charset="0"/>
                                              </a:rPr>
                                              <m:t>𝜙</m:t>
                                            </m:r>
                                          </m:e>
                                          <m:sub>
                                            <m:r>
                                              <a:rPr lang="en-US" altLang="ja-JP" sz="1200" b="0" i="1" smtClean="0">
                                                <a:latin typeface="Cambria Math" panose="02040503050406030204" pitchFamily="18" charset="0"/>
                                              </a:rPr>
                                              <m:t>𝑗</m:t>
                                            </m:r>
                                            <m:r>
                                              <a:rPr lang="en-US" altLang="ja-JP" sz="1200" b="0" i="1" smtClean="0">
                                                <a:latin typeface="Cambria Math" panose="02040503050406030204" pitchFamily="18" charset="0"/>
                                              </a:rPr>
                                              <m:t>1</m:t>
                                            </m:r>
                                          </m:sub>
                                        </m:sSub>
                                        <m:r>
                                          <a:rPr lang="en-US" altLang="ja-JP" sz="1200" i="1">
                                            <a:latin typeface="Cambria Math" panose="02040503050406030204" pitchFamily="18" charset="0"/>
                                          </a:rPr>
                                          <m:t>(</m:t>
                                        </m:r>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𝑥</m:t>
                                            </m:r>
                                          </m:e>
                                          <m:sup>
                                            <m:r>
                                              <a:rPr lang="en-US" altLang="ja-JP" sz="1200" i="1">
                                                <a:latin typeface="Cambria Math" panose="02040503050406030204" pitchFamily="18" charset="0"/>
                                              </a:rPr>
                                              <m:t>(1)</m:t>
                                            </m:r>
                                          </m:sup>
                                        </m:sSup>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ja-JP" altLang="en-US" sz="1200" i="1">
                                                <a:latin typeface="Cambria Math" panose="02040503050406030204" pitchFamily="18" charset="0"/>
                                              </a:rPr>
                                              <m:t>𝜙</m:t>
                                            </m:r>
                                          </m:e>
                                          <m:sub>
                                            <m:r>
                                              <a:rPr lang="en-US" altLang="ja-JP" sz="1200" b="0" i="1" smtClean="0">
                                                <a:latin typeface="Cambria Math" panose="02040503050406030204" pitchFamily="18" charset="0"/>
                                              </a:rPr>
                                              <m:t>𝑗𝑑</m:t>
                                            </m:r>
                                          </m:sub>
                                        </m:sSub>
                                        <m:r>
                                          <a:rPr lang="en-US" altLang="ja-JP" sz="1200" i="1">
                                            <a:latin typeface="Cambria Math" panose="02040503050406030204" pitchFamily="18" charset="0"/>
                                          </a:rPr>
                                          <m:t>(</m:t>
                                        </m:r>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𝑥</m:t>
                                            </m:r>
                                          </m:e>
                                          <m:sup>
                                            <m:r>
                                              <a:rPr lang="en-US" altLang="ja-JP" sz="1200" i="1">
                                                <a:latin typeface="Cambria Math" panose="02040503050406030204" pitchFamily="18" charset="0"/>
                                              </a:rPr>
                                              <m:t>(</m:t>
                                            </m:r>
                                            <m:r>
                                              <a:rPr lang="en-US" altLang="ja-JP" sz="1200" i="1">
                                                <a:latin typeface="Cambria Math" panose="02040503050406030204" pitchFamily="18" charset="0"/>
                                              </a:rPr>
                                              <m:t>𝑑</m:t>
                                            </m:r>
                                            <m:r>
                                              <a:rPr lang="en-US" altLang="ja-JP" sz="1200" i="1">
                                                <a:latin typeface="Cambria Math" panose="02040503050406030204" pitchFamily="18" charset="0"/>
                                              </a:rPr>
                                              <m:t>)</m:t>
                                            </m:r>
                                          </m:sup>
                                        </m:sSup>
                                        <m:r>
                                          <a:rPr lang="en-US" altLang="ja-JP" sz="1200" i="1">
                                            <a:latin typeface="Cambria Math" panose="02040503050406030204" pitchFamily="18" charset="0"/>
                                          </a:rPr>
                                          <m:t>)</m:t>
                                        </m:r>
                                      </m:e>
                                    </m:eqArr>
                                  </m:e>
                                  <m:e>
                                    <m:r>
                                      <a:rPr kumimoji="1" lang="en-US" altLang="ja-JP" sz="1200" b="0" i="1" smtClean="0">
                                        <a:latin typeface="Cambria Math" panose="02040503050406030204" pitchFamily="18" charset="0"/>
                                      </a:rPr>
                                      <m:t>⋮</m:t>
                                    </m:r>
                                  </m:e>
                                </m:eqArr>
                              </m:e>
                            </m:mr>
                            <m:mr>
                              <m:e>
                                <m:sSub>
                                  <m:sSubPr>
                                    <m:ctrlPr>
                                      <a:rPr lang="en-US" altLang="ja-JP" sz="1200" i="1">
                                        <a:latin typeface="Cambria Math" panose="02040503050406030204" pitchFamily="18" charset="0"/>
                                      </a:rPr>
                                    </m:ctrlPr>
                                  </m:sSubPr>
                                  <m:e>
                                    <m:r>
                                      <a:rPr lang="ja-JP" altLang="en-US" sz="1200" i="1">
                                        <a:latin typeface="Cambria Math" panose="02040503050406030204" pitchFamily="18" charset="0"/>
                                      </a:rPr>
                                      <m:t>𝜙</m:t>
                                    </m:r>
                                  </m:e>
                                  <m:sub>
                                    <m:r>
                                      <a:rPr lang="en-US" altLang="ja-JP" sz="1200" b="0" i="1" smtClean="0">
                                        <a:latin typeface="Cambria Math" panose="02040503050406030204" pitchFamily="18" charset="0"/>
                                      </a:rPr>
                                      <m:t>𝑏</m:t>
                                    </m:r>
                                    <m:r>
                                      <a:rPr lang="en-US" altLang="ja-JP" sz="1200" b="0" i="1" smtClean="0">
                                        <a:latin typeface="Cambria Math" panose="02040503050406030204" pitchFamily="18" charset="0"/>
                                      </a:rPr>
                                      <m:t>1</m:t>
                                    </m:r>
                                  </m:sub>
                                </m:sSub>
                                <m:r>
                                  <a:rPr lang="en-US" altLang="ja-JP" sz="1200" i="1">
                                    <a:latin typeface="Cambria Math" panose="02040503050406030204" pitchFamily="18" charset="0"/>
                                  </a:rPr>
                                  <m:t>(</m:t>
                                </m:r>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𝑥</m:t>
                                    </m:r>
                                  </m:e>
                                  <m:sup>
                                    <m:r>
                                      <a:rPr lang="en-US" altLang="ja-JP" sz="1200" i="1">
                                        <a:latin typeface="Cambria Math" panose="02040503050406030204" pitchFamily="18" charset="0"/>
                                      </a:rPr>
                                      <m:t>(1)</m:t>
                                    </m:r>
                                  </m:sup>
                                </m:sSup>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ja-JP" altLang="en-US" sz="1200" i="1">
                                        <a:latin typeface="Cambria Math" panose="02040503050406030204" pitchFamily="18" charset="0"/>
                                      </a:rPr>
                                      <m:t>𝜙</m:t>
                                    </m:r>
                                  </m:e>
                                  <m:sub>
                                    <m:r>
                                      <a:rPr lang="en-US" altLang="ja-JP" sz="1200" b="0" i="1" smtClean="0">
                                        <a:latin typeface="Cambria Math" panose="02040503050406030204" pitchFamily="18" charset="0"/>
                                      </a:rPr>
                                      <m:t>𝑏𝑑</m:t>
                                    </m:r>
                                  </m:sub>
                                </m:sSub>
                                <m:r>
                                  <a:rPr lang="en-US" altLang="ja-JP" sz="1200" i="1">
                                    <a:latin typeface="Cambria Math" panose="02040503050406030204" pitchFamily="18" charset="0"/>
                                  </a:rPr>
                                  <m:t>(</m:t>
                                </m:r>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𝑥</m:t>
                                    </m:r>
                                  </m:e>
                                  <m:sup>
                                    <m:r>
                                      <a:rPr lang="en-US" altLang="ja-JP" sz="1200" i="1">
                                        <a:latin typeface="Cambria Math" panose="02040503050406030204" pitchFamily="18" charset="0"/>
                                      </a:rPr>
                                      <m:t>(</m:t>
                                    </m:r>
                                    <m:r>
                                      <a:rPr lang="en-US" altLang="ja-JP" sz="1200" i="1">
                                        <a:latin typeface="Cambria Math" panose="02040503050406030204" pitchFamily="18" charset="0"/>
                                      </a:rPr>
                                      <m:t>𝑑</m:t>
                                    </m:r>
                                    <m:r>
                                      <a:rPr lang="en-US" altLang="ja-JP" sz="1200" i="1">
                                        <a:latin typeface="Cambria Math" panose="02040503050406030204" pitchFamily="18" charset="0"/>
                                      </a:rPr>
                                      <m:t>)</m:t>
                                    </m:r>
                                  </m:sup>
                                </m:sSup>
                                <m:r>
                                  <a:rPr lang="en-US" altLang="ja-JP" sz="1200" i="1">
                                    <a:latin typeface="Cambria Math" panose="02040503050406030204" pitchFamily="18" charset="0"/>
                                  </a:rPr>
                                  <m:t>)</m:t>
                                </m:r>
                              </m:e>
                            </m:mr>
                          </m:m>
                        </m:e>
                      </m:d>
                    </m:oMath>
                  </m:oMathPara>
                </a14:m>
                <a:endParaRPr kumimoji="1" lang="ja-JP" altLang="en-US" sz="1200" dirty="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73505" y="5806628"/>
                <a:ext cx="4139374" cy="949555"/>
              </a:xfrm>
              <a:prstGeom prst="rect">
                <a:avLst/>
              </a:prstGeom>
              <a:blipFill rotWithShape="0">
                <a:blip r:embed="rId8"/>
                <a:stretch>
                  <a:fillRect/>
                </a:stretch>
              </a:blipFill>
              <a:ln>
                <a:solidFill>
                  <a:srgbClr val="0070C0"/>
                </a:solidFill>
              </a:ln>
            </p:spPr>
            <p:txBody>
              <a:bodyPr/>
              <a:lstStyle/>
              <a:p>
                <a:r>
                  <a:rPr lang="ja-JP" altLang="en-US">
                    <a:noFill/>
                  </a:rPr>
                  <a:t> </a:t>
                </a:r>
              </a:p>
            </p:txBody>
          </p:sp>
        </mc:Fallback>
      </mc:AlternateContent>
      <p:sp>
        <p:nvSpPr>
          <p:cNvPr id="32" name="テキスト ボックス 31"/>
          <p:cNvSpPr txBox="1"/>
          <p:nvPr/>
        </p:nvSpPr>
        <p:spPr>
          <a:xfrm>
            <a:off x="888266" y="5560114"/>
            <a:ext cx="1010194" cy="276999"/>
          </a:xfrm>
          <a:prstGeom prst="rect">
            <a:avLst/>
          </a:prstGeom>
          <a:noFill/>
        </p:spPr>
        <p:txBody>
          <a:bodyPr wrap="square" rtlCol="0">
            <a:spAutoFit/>
          </a:bodyPr>
          <a:lstStyle/>
          <a:p>
            <a:r>
              <a:rPr lang="ja-JP" altLang="en-US" sz="1200" dirty="0"/>
              <a:t>乗法</a:t>
            </a:r>
            <a:r>
              <a:rPr lang="ja-JP" altLang="en-US" sz="1200" dirty="0" smtClean="0"/>
              <a:t>モデル</a:t>
            </a:r>
            <a:endParaRPr kumimoji="1" lang="ja-JP" altLang="en-US" sz="1200" dirty="0"/>
          </a:p>
        </p:txBody>
      </p:sp>
      <mc:AlternateContent xmlns:mc="http://schemas.openxmlformats.org/markup-compatibility/2006" xmlns:a14="http://schemas.microsoft.com/office/drawing/2010/main">
        <mc:Choice Requires="a14">
          <p:sp>
            <p:nvSpPr>
              <p:cNvPr id="34" name="テキスト ボックス 33"/>
              <p:cNvSpPr txBox="1"/>
              <p:nvPr/>
            </p:nvSpPr>
            <p:spPr>
              <a:xfrm>
                <a:off x="5013247" y="4413499"/>
                <a:ext cx="4331268" cy="2155398"/>
              </a:xfrm>
              <a:prstGeom prst="rect">
                <a:avLst/>
              </a:prstGeom>
              <a:noFill/>
              <a:ln>
                <a:solidFill>
                  <a:srgbClr val="7030A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200" b="0" i="1" smtClean="0">
                              <a:latin typeface="Cambria Math" panose="02040503050406030204" pitchFamily="18" charset="0"/>
                            </a:rPr>
                          </m:ctrlPr>
                        </m:dPr>
                        <m:e>
                          <m:m>
                            <m:mPr>
                              <m:mcs>
                                <m:mc>
                                  <m:mcPr>
                                    <m:count m:val="11"/>
                                    <m:mcJc m:val="center"/>
                                  </m:mcPr>
                                </m:mc>
                              </m:mcs>
                              <m:ctrlPr>
                                <a:rPr kumimoji="1" lang="en-US" altLang="ja-JP" sz="1200" b="0" i="1" smtClean="0">
                                  <a:latin typeface="Cambria Math" panose="02040503050406030204" pitchFamily="18" charset="0"/>
                                </a:rPr>
                              </m:ctrlPr>
                            </m:mPr>
                            <m:mr>
                              <m:e>
                                <m:sSub>
                                  <m:sSubPr>
                                    <m:ctrlPr>
                                      <a:rPr kumimoji="1" lang="en-US" altLang="ja-JP" sz="1200" b="0" i="1" smtClean="0">
                                        <a:latin typeface="Cambria Math" panose="02040503050406030204" pitchFamily="18" charset="0"/>
                                      </a:rPr>
                                    </m:ctrlPr>
                                  </m:sSubPr>
                                  <m:e>
                                    <m:r>
                                      <m:rPr>
                                        <m:brk m:alnAt="7"/>
                                      </m:rPr>
                                      <a:rPr lang="ja-JP" altLang="en-US" sz="1200" i="1">
                                        <a:latin typeface="Cambria Math" panose="02040503050406030204" pitchFamily="18" charset="0"/>
                                      </a:rPr>
                                      <m:t>𝜃</m:t>
                                    </m:r>
                                  </m:e>
                                  <m:sub>
                                    <m:r>
                                      <a:rPr kumimoji="1" lang="en-US" altLang="ja-JP" sz="1200" b="0" i="1" smtClean="0">
                                        <a:latin typeface="Cambria Math" panose="02040503050406030204" pitchFamily="18" charset="0"/>
                                      </a:rPr>
                                      <m:t>11</m:t>
                                    </m:r>
                                  </m:sub>
                                </m:sSub>
                                <m:r>
                                  <m:rPr>
                                    <m:brk m:alnAt="7"/>
                                  </m:rPr>
                                  <a:rPr kumimoji="1" lang="en-US" altLang="ja-JP" sz="1200" b="0" i="1" smtClean="0">
                                    <a:latin typeface="Cambria Math" panose="02040503050406030204" pitchFamily="18" charset="0"/>
                                  </a:rPr>
                                  <m:t> </m:t>
                                </m:r>
                              </m:e>
                              <m:e>
                                <m:r>
                                  <a:rPr lang="en-US" altLang="ja-JP" sz="1200" i="1">
                                    <a:latin typeface="Cambria Math" panose="02040503050406030204" pitchFamily="18" charset="0"/>
                                  </a:rPr>
                                  <m:t>⋯</m:t>
                                </m:r>
                              </m:e>
                              <m:e>
                                <m:sSub>
                                  <m:sSubPr>
                                    <m:ctrlPr>
                                      <a:rPr lang="en-US" altLang="ja-JP" sz="1200" i="1">
                                        <a:latin typeface="Cambria Math" panose="02040503050406030204" pitchFamily="18" charset="0"/>
                                      </a:rPr>
                                    </m:ctrlPr>
                                  </m:sSubPr>
                                  <m:e>
                                    <m:r>
                                      <m:rPr>
                                        <m:brk m:alnAt="7"/>
                                      </m:rPr>
                                      <a:rPr lang="ja-JP" altLang="en-US" sz="1200" i="1">
                                        <a:latin typeface="Cambria Math" panose="02040503050406030204" pitchFamily="18" charset="0"/>
                                      </a:rPr>
                                      <m:t>𝜃</m:t>
                                    </m:r>
                                  </m:e>
                                  <m:sub>
                                    <m:r>
                                      <a:rPr lang="en-US" altLang="ja-JP" sz="1200" i="1">
                                        <a:latin typeface="Cambria Math" panose="02040503050406030204" pitchFamily="18" charset="0"/>
                                      </a:rPr>
                                      <m:t>1</m:t>
                                    </m:r>
                                    <m:r>
                                      <a:rPr lang="en-US" altLang="ja-JP" sz="1200" b="0" i="1" smtClean="0">
                                        <a:latin typeface="Cambria Math" panose="02040503050406030204" pitchFamily="18" charset="0"/>
                                      </a:rPr>
                                      <m:t>𝑑</m:t>
                                    </m:r>
                                  </m:sub>
                                </m:sSub>
                              </m:e>
                              <m:e>
                                <m:r>
                                  <a:rPr lang="en-US" altLang="ja-JP" sz="1200" i="1">
                                    <a:latin typeface="Cambria Math" panose="02040503050406030204" pitchFamily="18" charset="0"/>
                                  </a:rPr>
                                  <m:t>⋯</m:t>
                                </m:r>
                              </m:e>
                              <m:e>
                                <m:sSub>
                                  <m:sSubPr>
                                    <m:ctrlPr>
                                      <a:rPr lang="en-US" altLang="ja-JP" sz="1200" i="1">
                                        <a:latin typeface="Cambria Math" panose="02040503050406030204" pitchFamily="18" charset="0"/>
                                      </a:rPr>
                                    </m:ctrlPr>
                                  </m:sSubPr>
                                  <m:e>
                                    <m:r>
                                      <m:rPr>
                                        <m:brk m:alnAt="7"/>
                                      </m:rPr>
                                      <a:rPr lang="ja-JP" altLang="en-US" sz="1200" i="1">
                                        <a:latin typeface="Cambria Math" panose="02040503050406030204" pitchFamily="18" charset="0"/>
                                      </a:rPr>
                                      <m:t>𝜃</m:t>
                                    </m:r>
                                  </m:e>
                                  <m:sub>
                                    <m:r>
                                      <a:rPr lang="en-US" altLang="ja-JP" sz="1200" b="0" i="1" smtClean="0">
                                        <a:latin typeface="Cambria Math" panose="02040503050406030204" pitchFamily="18" charset="0"/>
                                      </a:rPr>
                                      <m:t>𝑗</m:t>
                                    </m:r>
                                    <m:r>
                                      <a:rPr lang="en-US" altLang="ja-JP" sz="1200" i="1">
                                        <a:latin typeface="Cambria Math" panose="02040503050406030204" pitchFamily="18" charset="0"/>
                                      </a:rPr>
                                      <m:t>1</m:t>
                                    </m:r>
                                  </m:sub>
                                </m:sSub>
                              </m:e>
                              <m:e>
                                <m:r>
                                  <a:rPr lang="en-US" altLang="ja-JP" sz="1200" i="1">
                                    <a:latin typeface="Cambria Math" panose="02040503050406030204" pitchFamily="18" charset="0"/>
                                  </a:rPr>
                                  <m:t>⋯</m:t>
                                </m:r>
                              </m:e>
                              <m:e>
                                <m:sSub>
                                  <m:sSubPr>
                                    <m:ctrlPr>
                                      <a:rPr lang="en-US" altLang="ja-JP" sz="1200" i="1">
                                        <a:latin typeface="Cambria Math" panose="02040503050406030204" pitchFamily="18" charset="0"/>
                                      </a:rPr>
                                    </m:ctrlPr>
                                  </m:sSubPr>
                                  <m:e>
                                    <m:r>
                                      <m:rPr>
                                        <m:brk m:alnAt="7"/>
                                      </m:rPr>
                                      <a:rPr lang="ja-JP" altLang="en-US" sz="1200" i="1">
                                        <a:latin typeface="Cambria Math" panose="02040503050406030204" pitchFamily="18" charset="0"/>
                                      </a:rPr>
                                      <m:t>𝜃</m:t>
                                    </m:r>
                                  </m:e>
                                  <m:sub>
                                    <m:r>
                                      <a:rPr lang="en-US" altLang="ja-JP" sz="1200" i="1">
                                        <a:latin typeface="Cambria Math" panose="02040503050406030204" pitchFamily="18" charset="0"/>
                                      </a:rPr>
                                      <m:t>𝑗</m:t>
                                    </m:r>
                                    <m:r>
                                      <a:rPr lang="en-US" altLang="ja-JP" sz="1200" b="0" i="1" smtClean="0">
                                        <a:latin typeface="Cambria Math" panose="02040503050406030204" pitchFamily="18" charset="0"/>
                                      </a:rPr>
                                      <m:t>𝑑</m:t>
                                    </m:r>
                                  </m:sub>
                                </m:sSub>
                              </m:e>
                              <m:e>
                                <m:r>
                                  <a:rPr lang="en-US" altLang="ja-JP" sz="1200" i="1">
                                    <a:latin typeface="Cambria Math" panose="02040503050406030204" pitchFamily="18" charset="0"/>
                                  </a:rPr>
                                  <m:t>⋯</m:t>
                                </m:r>
                              </m:e>
                              <m:e>
                                <m:sSub>
                                  <m:sSubPr>
                                    <m:ctrlPr>
                                      <a:rPr lang="en-US" altLang="ja-JP" sz="1200" i="1">
                                        <a:latin typeface="Cambria Math" panose="02040503050406030204" pitchFamily="18" charset="0"/>
                                      </a:rPr>
                                    </m:ctrlPr>
                                  </m:sSubPr>
                                  <m:e>
                                    <m:r>
                                      <m:rPr>
                                        <m:brk m:alnAt="7"/>
                                      </m:rPr>
                                      <a:rPr lang="ja-JP" altLang="en-US" sz="1200" i="1">
                                        <a:latin typeface="Cambria Math" panose="02040503050406030204" pitchFamily="18" charset="0"/>
                                      </a:rPr>
                                      <m:t>𝜃</m:t>
                                    </m:r>
                                  </m:e>
                                  <m:sub>
                                    <m:r>
                                      <a:rPr lang="en-US" altLang="ja-JP" sz="1200" i="1">
                                        <a:latin typeface="Cambria Math" panose="02040503050406030204" pitchFamily="18" charset="0"/>
                                      </a:rPr>
                                      <m:t>𝑏</m:t>
                                    </m:r>
                                    <m:r>
                                      <a:rPr lang="en-US" altLang="ja-JP" sz="1200" i="1">
                                        <a:latin typeface="Cambria Math" panose="02040503050406030204" pitchFamily="18" charset="0"/>
                                      </a:rPr>
                                      <m:t>1</m:t>
                                    </m:r>
                                  </m:sub>
                                </m:sSub>
                              </m:e>
                              <m:e>
                                <m:r>
                                  <a:rPr lang="en-US" altLang="ja-JP" sz="1200" i="1">
                                    <a:latin typeface="Cambria Math" panose="02040503050406030204" pitchFamily="18" charset="0"/>
                                  </a:rPr>
                                  <m:t>⋯</m:t>
                                </m:r>
                              </m:e>
                              <m:e>
                                <m:sSub>
                                  <m:sSubPr>
                                    <m:ctrlPr>
                                      <a:rPr lang="en-US" altLang="ja-JP" sz="1200" i="1" smtClean="0">
                                        <a:latin typeface="Cambria Math" panose="02040503050406030204" pitchFamily="18" charset="0"/>
                                      </a:rPr>
                                    </m:ctrlPr>
                                  </m:sSubPr>
                                  <m:e>
                                    <m:r>
                                      <m:rPr>
                                        <m:brk m:alnAt="7"/>
                                      </m:rPr>
                                      <a:rPr lang="ja-JP" altLang="en-US" sz="1200" i="1">
                                        <a:latin typeface="Cambria Math" panose="02040503050406030204" pitchFamily="18" charset="0"/>
                                      </a:rPr>
                                      <m:t>𝜃</m:t>
                                    </m:r>
                                  </m:e>
                                  <m:sub>
                                    <m:r>
                                      <a:rPr lang="en-US" altLang="ja-JP" sz="1200" b="0" i="1" smtClean="0">
                                        <a:latin typeface="Cambria Math" panose="02040503050406030204" pitchFamily="18" charset="0"/>
                                      </a:rPr>
                                      <m:t>𝑏</m:t>
                                    </m:r>
                                    <m:r>
                                      <a:rPr lang="en-US" altLang="ja-JP" sz="1200" i="1">
                                        <a:latin typeface="Cambria Math" panose="02040503050406030204" pitchFamily="18" charset="0"/>
                                      </a:rPr>
                                      <m:t>𝑑</m:t>
                                    </m:r>
                                  </m:sub>
                                </m:sSub>
                              </m:e>
                            </m:mr>
                          </m:m>
                        </m:e>
                      </m:d>
                      <m:d>
                        <m:dPr>
                          <m:begChr m:val="["/>
                          <m:endChr m:val="]"/>
                          <m:ctrlPr>
                            <a:rPr kumimoji="1" lang="en-US" altLang="ja-JP" sz="1200" b="0" i="1" smtClean="0">
                              <a:latin typeface="Cambria Math" panose="02040503050406030204" pitchFamily="18" charset="0"/>
                            </a:rPr>
                          </m:ctrlPr>
                        </m:dPr>
                        <m:e>
                          <m:m>
                            <m:mPr>
                              <m:mcs>
                                <m:mc>
                                  <m:mcPr>
                                    <m:count m:val="1"/>
                                    <m:mcJc m:val="center"/>
                                  </m:mcPr>
                                </m:mc>
                              </m:mcs>
                              <m:ctrlPr>
                                <a:rPr kumimoji="1" lang="en-US" altLang="ja-JP" sz="1200" b="0" i="1" smtClean="0">
                                  <a:latin typeface="Cambria Math" panose="02040503050406030204" pitchFamily="18" charset="0"/>
                                </a:rPr>
                              </m:ctrlPr>
                            </m:mPr>
                            <m:mr>
                              <m:e>
                                <m:sSub>
                                  <m:sSubPr>
                                    <m:ctrlPr>
                                      <a:rPr lang="en-US" altLang="ja-JP" sz="1200" i="1" smtClean="0">
                                        <a:latin typeface="Cambria Math" panose="02040503050406030204" pitchFamily="18" charset="0"/>
                                      </a:rPr>
                                    </m:ctrlPr>
                                  </m:sSubPr>
                                  <m:e>
                                    <m:r>
                                      <a:rPr lang="ja-JP" altLang="en-US" sz="1200" i="1">
                                        <a:latin typeface="Cambria Math" panose="02040503050406030204" pitchFamily="18" charset="0"/>
                                      </a:rPr>
                                      <m:t>𝜙</m:t>
                                    </m:r>
                                  </m:e>
                                  <m:sub>
                                    <m:r>
                                      <a:rPr lang="en-US" altLang="ja-JP" sz="1200" b="0" i="1" smtClean="0">
                                        <a:latin typeface="Cambria Math" panose="02040503050406030204" pitchFamily="18" charset="0"/>
                                      </a:rPr>
                                      <m:t>1</m:t>
                                    </m:r>
                                  </m:sub>
                                </m:sSub>
                                <m:d>
                                  <m:dPr>
                                    <m:ctrlPr>
                                      <a:rPr lang="en-US" altLang="ja-JP" sz="1200" i="1">
                                        <a:latin typeface="Cambria Math" panose="02040503050406030204" pitchFamily="18" charset="0"/>
                                      </a:rPr>
                                    </m:ctrlPr>
                                  </m:dPr>
                                  <m:e>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𝑥</m:t>
                                        </m:r>
                                      </m:e>
                                      <m:sup>
                                        <m:d>
                                          <m:dPr>
                                            <m:ctrlPr>
                                              <a:rPr lang="en-US" altLang="ja-JP" sz="1200" b="0" i="1" smtClean="0">
                                                <a:latin typeface="Cambria Math" panose="02040503050406030204" pitchFamily="18" charset="0"/>
                                              </a:rPr>
                                            </m:ctrlPr>
                                          </m:dPr>
                                          <m:e>
                                            <m:r>
                                              <a:rPr lang="en-US" altLang="ja-JP" sz="1200" i="1">
                                                <a:latin typeface="Cambria Math" panose="02040503050406030204" pitchFamily="18" charset="0"/>
                                              </a:rPr>
                                              <m:t>1</m:t>
                                            </m:r>
                                          </m:e>
                                        </m:d>
                                      </m:sup>
                                    </m:sSup>
                                  </m:e>
                                </m:d>
                              </m:e>
                            </m:mr>
                            <m:mr>
                              <m:e>
                                <m:r>
                                  <a:rPr lang="en-US" altLang="ja-JP" sz="1200" i="1">
                                    <a:latin typeface="Cambria Math" panose="02040503050406030204" pitchFamily="18" charset="0"/>
                                  </a:rPr>
                                  <m:t>⋮</m:t>
                                </m:r>
                              </m:e>
                            </m:mr>
                            <m:mr>
                              <m:e>
                                <m:sSub>
                                  <m:sSubPr>
                                    <m:ctrlPr>
                                      <a:rPr lang="en-US" altLang="ja-JP" sz="1200" i="1">
                                        <a:latin typeface="Cambria Math" panose="02040503050406030204" pitchFamily="18" charset="0"/>
                                      </a:rPr>
                                    </m:ctrlPr>
                                  </m:sSubPr>
                                  <m:e>
                                    <m:r>
                                      <a:rPr lang="ja-JP" altLang="en-US" sz="1200" i="1">
                                        <a:latin typeface="Cambria Math" panose="02040503050406030204" pitchFamily="18" charset="0"/>
                                      </a:rPr>
                                      <m:t>𝜙</m:t>
                                    </m:r>
                                  </m:e>
                                  <m:sub>
                                    <m:r>
                                      <a:rPr lang="en-US" altLang="ja-JP" sz="1200" i="1">
                                        <a:latin typeface="Cambria Math" panose="02040503050406030204" pitchFamily="18" charset="0"/>
                                      </a:rPr>
                                      <m:t>1</m:t>
                                    </m:r>
                                  </m:sub>
                                </m:sSub>
                                <m:d>
                                  <m:dPr>
                                    <m:ctrlPr>
                                      <a:rPr lang="en-US" altLang="ja-JP" sz="1200" i="1">
                                        <a:latin typeface="Cambria Math" panose="02040503050406030204" pitchFamily="18" charset="0"/>
                                      </a:rPr>
                                    </m:ctrlPr>
                                  </m:dPr>
                                  <m:e>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𝑥</m:t>
                                        </m:r>
                                      </m:e>
                                      <m:sup>
                                        <m:d>
                                          <m:dPr>
                                            <m:ctrlPr>
                                              <a:rPr lang="en-US" altLang="ja-JP" sz="1200" i="1">
                                                <a:latin typeface="Cambria Math" panose="02040503050406030204" pitchFamily="18" charset="0"/>
                                              </a:rPr>
                                            </m:ctrlPr>
                                          </m:dPr>
                                          <m:e>
                                            <m:r>
                                              <a:rPr lang="en-US" altLang="ja-JP" sz="1200" i="1">
                                                <a:latin typeface="Cambria Math" panose="02040503050406030204" pitchFamily="18" charset="0"/>
                                              </a:rPr>
                                              <m:t>𝑑</m:t>
                                            </m:r>
                                          </m:e>
                                        </m:d>
                                      </m:sup>
                                    </m:sSup>
                                  </m:e>
                                </m:d>
                              </m:e>
                            </m:mr>
                            <m:mr>
                              <m:e>
                                <m:r>
                                  <a:rPr lang="en-US" altLang="ja-JP" sz="1200" i="1">
                                    <a:latin typeface="Cambria Math" panose="02040503050406030204" pitchFamily="18" charset="0"/>
                                  </a:rPr>
                                  <m:t>⋮</m:t>
                                </m:r>
                              </m:e>
                            </m:mr>
                            <m:mr>
                              <m:e>
                                <m:sSub>
                                  <m:sSubPr>
                                    <m:ctrlPr>
                                      <a:rPr lang="en-US" altLang="ja-JP" sz="1200" i="1">
                                        <a:latin typeface="Cambria Math" panose="02040503050406030204" pitchFamily="18" charset="0"/>
                                      </a:rPr>
                                    </m:ctrlPr>
                                  </m:sSubPr>
                                  <m:e>
                                    <m:r>
                                      <a:rPr lang="ja-JP" altLang="en-US" sz="1200" i="1">
                                        <a:latin typeface="Cambria Math" panose="02040503050406030204" pitchFamily="18" charset="0"/>
                                      </a:rPr>
                                      <m:t>𝜙</m:t>
                                    </m:r>
                                  </m:e>
                                  <m:sub>
                                    <m:r>
                                      <a:rPr lang="en-US" altLang="ja-JP" sz="1200" i="1">
                                        <a:latin typeface="Cambria Math" panose="02040503050406030204" pitchFamily="18" charset="0"/>
                                      </a:rPr>
                                      <m:t>𝑗</m:t>
                                    </m:r>
                                  </m:sub>
                                </m:sSub>
                                <m:d>
                                  <m:dPr>
                                    <m:ctrlPr>
                                      <a:rPr lang="en-US" altLang="ja-JP" sz="1200" i="1">
                                        <a:latin typeface="Cambria Math" panose="02040503050406030204" pitchFamily="18" charset="0"/>
                                      </a:rPr>
                                    </m:ctrlPr>
                                  </m:dPr>
                                  <m:e>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𝑥</m:t>
                                        </m:r>
                                      </m:e>
                                      <m:sup>
                                        <m:d>
                                          <m:dPr>
                                            <m:ctrlPr>
                                              <a:rPr lang="en-US" altLang="ja-JP" sz="1200" i="1">
                                                <a:latin typeface="Cambria Math" panose="02040503050406030204" pitchFamily="18" charset="0"/>
                                              </a:rPr>
                                            </m:ctrlPr>
                                          </m:dPr>
                                          <m:e>
                                            <m:r>
                                              <a:rPr lang="en-US" altLang="ja-JP" sz="1200" i="1">
                                                <a:latin typeface="Cambria Math" panose="02040503050406030204" pitchFamily="18" charset="0"/>
                                              </a:rPr>
                                              <m:t>1</m:t>
                                            </m:r>
                                          </m:e>
                                        </m:d>
                                      </m:sup>
                                    </m:sSup>
                                  </m:e>
                                </m:d>
                              </m:e>
                            </m:mr>
                            <m:mr>
                              <m:e>
                                <m:eqArr>
                                  <m:eqArrPr>
                                    <m:ctrlPr>
                                      <a:rPr kumimoji="1" lang="en-US" altLang="ja-JP" sz="1200" b="0" i="1" smtClean="0">
                                        <a:latin typeface="Cambria Math" panose="02040503050406030204" pitchFamily="18" charset="0"/>
                                      </a:rPr>
                                    </m:ctrlPr>
                                  </m:eqArrPr>
                                  <m:e>
                                    <m:eqArr>
                                      <m:eqArrPr>
                                        <m:ctrlPr>
                                          <a:rPr kumimoji="1" lang="en-US" altLang="ja-JP" sz="1200" b="0" i="1" smtClean="0">
                                            <a:latin typeface="Cambria Math" panose="02040503050406030204" pitchFamily="18" charset="0"/>
                                          </a:rPr>
                                        </m:ctrlPr>
                                      </m:eqArrPr>
                                      <m:e>
                                        <m:r>
                                          <a:rPr lang="en-US" altLang="ja-JP" sz="1200" i="1">
                                            <a:latin typeface="Cambria Math" panose="02040503050406030204" pitchFamily="18" charset="0"/>
                                          </a:rPr>
                                          <m:t>⋮</m:t>
                                        </m:r>
                                      </m:e>
                                      <m:e>
                                        <m:sSub>
                                          <m:sSubPr>
                                            <m:ctrlPr>
                                              <a:rPr lang="en-US" altLang="ja-JP" sz="1200" i="1">
                                                <a:latin typeface="Cambria Math" panose="02040503050406030204" pitchFamily="18" charset="0"/>
                                              </a:rPr>
                                            </m:ctrlPr>
                                          </m:sSubPr>
                                          <m:e>
                                            <m:r>
                                              <a:rPr lang="ja-JP" altLang="en-US" sz="1200" i="1">
                                                <a:latin typeface="Cambria Math" panose="02040503050406030204" pitchFamily="18" charset="0"/>
                                              </a:rPr>
                                              <m:t>𝜙</m:t>
                                            </m:r>
                                          </m:e>
                                          <m:sub>
                                            <m:r>
                                              <a:rPr lang="en-US" altLang="ja-JP" sz="1200" b="0" i="1" smtClean="0">
                                                <a:latin typeface="Cambria Math" panose="02040503050406030204" pitchFamily="18" charset="0"/>
                                              </a:rPr>
                                              <m:t>𝑗</m:t>
                                            </m:r>
                                          </m:sub>
                                        </m:sSub>
                                        <m:d>
                                          <m:dPr>
                                            <m:ctrlPr>
                                              <a:rPr lang="en-US" altLang="ja-JP" sz="1200" i="1">
                                                <a:latin typeface="Cambria Math" panose="02040503050406030204" pitchFamily="18" charset="0"/>
                                              </a:rPr>
                                            </m:ctrlPr>
                                          </m:dPr>
                                          <m:e>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𝑥</m:t>
                                                </m:r>
                                              </m:e>
                                              <m:sup>
                                                <m:d>
                                                  <m:dPr>
                                                    <m:ctrlPr>
                                                      <a:rPr lang="en-US" altLang="ja-JP" sz="1200" i="1">
                                                        <a:latin typeface="Cambria Math" panose="02040503050406030204" pitchFamily="18" charset="0"/>
                                                      </a:rPr>
                                                    </m:ctrlPr>
                                                  </m:dPr>
                                                  <m:e>
                                                    <m:r>
                                                      <a:rPr lang="en-US" altLang="ja-JP" sz="1200" i="1">
                                                        <a:latin typeface="Cambria Math" panose="02040503050406030204" pitchFamily="18" charset="0"/>
                                                      </a:rPr>
                                                      <m:t>𝑑</m:t>
                                                    </m:r>
                                                  </m:e>
                                                </m:d>
                                              </m:sup>
                                            </m:sSup>
                                          </m:e>
                                        </m:d>
                                      </m:e>
                                    </m:eqArr>
                                  </m:e>
                                  <m:e>
                                    <m:r>
                                      <a:rPr kumimoji="1" lang="en-US" altLang="ja-JP" sz="1200" b="0" i="1" smtClean="0">
                                        <a:latin typeface="Cambria Math" panose="02040503050406030204" pitchFamily="18" charset="0"/>
                                      </a:rPr>
                                      <m:t>⋮</m:t>
                                    </m:r>
                                  </m:e>
                                </m:eqArr>
                              </m:e>
                            </m:mr>
                            <m:mr>
                              <m:e>
                                <m:sSub>
                                  <m:sSubPr>
                                    <m:ctrlPr>
                                      <a:rPr lang="en-US" altLang="ja-JP" sz="1200" i="1">
                                        <a:latin typeface="Cambria Math" panose="02040503050406030204" pitchFamily="18" charset="0"/>
                                      </a:rPr>
                                    </m:ctrlPr>
                                  </m:sSubPr>
                                  <m:e>
                                    <m:r>
                                      <a:rPr lang="ja-JP" altLang="en-US" sz="1200" i="1">
                                        <a:latin typeface="Cambria Math" panose="02040503050406030204" pitchFamily="18" charset="0"/>
                                      </a:rPr>
                                      <m:t>𝜙</m:t>
                                    </m:r>
                                  </m:e>
                                  <m:sub>
                                    <m:r>
                                      <a:rPr lang="en-US" altLang="ja-JP" sz="1200" b="0" i="1" smtClean="0">
                                        <a:latin typeface="Cambria Math" panose="02040503050406030204" pitchFamily="18" charset="0"/>
                                      </a:rPr>
                                      <m:t>𝑏</m:t>
                                    </m:r>
                                  </m:sub>
                                </m:sSub>
                                <m:d>
                                  <m:dPr>
                                    <m:ctrlPr>
                                      <a:rPr lang="en-US" altLang="ja-JP" sz="1200" i="1">
                                        <a:latin typeface="Cambria Math" panose="02040503050406030204" pitchFamily="18" charset="0"/>
                                      </a:rPr>
                                    </m:ctrlPr>
                                  </m:dPr>
                                  <m:e>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𝑥</m:t>
                                        </m:r>
                                      </m:e>
                                      <m:sup>
                                        <m:d>
                                          <m:dPr>
                                            <m:ctrlPr>
                                              <a:rPr lang="en-US" altLang="ja-JP" sz="1200" i="1">
                                                <a:latin typeface="Cambria Math" panose="02040503050406030204" pitchFamily="18" charset="0"/>
                                              </a:rPr>
                                            </m:ctrlPr>
                                          </m:dPr>
                                          <m:e>
                                            <m:r>
                                              <a:rPr lang="en-US" altLang="ja-JP" sz="1200" i="1">
                                                <a:latin typeface="Cambria Math" panose="02040503050406030204" pitchFamily="18" charset="0"/>
                                              </a:rPr>
                                              <m:t>1</m:t>
                                            </m:r>
                                          </m:e>
                                        </m:d>
                                      </m:sup>
                                    </m:sSup>
                                  </m:e>
                                </m:d>
                              </m:e>
                            </m:mr>
                            <m:mr>
                              <m:e>
                                <m:r>
                                  <a:rPr lang="en-US" altLang="ja-JP" sz="1200" i="1">
                                    <a:latin typeface="Cambria Math" panose="02040503050406030204" pitchFamily="18" charset="0"/>
                                  </a:rPr>
                                  <m:t>⋮</m:t>
                                </m:r>
                              </m:e>
                            </m:mr>
                            <m:mr>
                              <m:e>
                                <m:sSub>
                                  <m:sSubPr>
                                    <m:ctrlPr>
                                      <a:rPr lang="en-US" altLang="ja-JP" sz="1200" i="1">
                                        <a:latin typeface="Cambria Math" panose="02040503050406030204" pitchFamily="18" charset="0"/>
                                      </a:rPr>
                                    </m:ctrlPr>
                                  </m:sSubPr>
                                  <m:e>
                                    <m:r>
                                      <a:rPr lang="ja-JP" altLang="en-US" sz="1200" i="1">
                                        <a:latin typeface="Cambria Math" panose="02040503050406030204" pitchFamily="18" charset="0"/>
                                      </a:rPr>
                                      <m:t>𝜙</m:t>
                                    </m:r>
                                  </m:e>
                                  <m:sub>
                                    <m:r>
                                      <a:rPr lang="en-US" altLang="ja-JP" sz="1200" i="1">
                                        <a:latin typeface="Cambria Math" panose="02040503050406030204" pitchFamily="18" charset="0"/>
                                      </a:rPr>
                                      <m:t>𝑏</m:t>
                                    </m:r>
                                  </m:sub>
                                </m:sSub>
                                <m:d>
                                  <m:dPr>
                                    <m:ctrlPr>
                                      <a:rPr lang="en-US" altLang="ja-JP" sz="1200" i="1">
                                        <a:latin typeface="Cambria Math" panose="02040503050406030204" pitchFamily="18" charset="0"/>
                                      </a:rPr>
                                    </m:ctrlPr>
                                  </m:dPr>
                                  <m:e>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𝑥</m:t>
                                        </m:r>
                                      </m:e>
                                      <m:sup>
                                        <m:d>
                                          <m:dPr>
                                            <m:ctrlPr>
                                              <a:rPr lang="en-US" altLang="ja-JP" sz="1200" i="1">
                                                <a:latin typeface="Cambria Math" panose="02040503050406030204" pitchFamily="18" charset="0"/>
                                              </a:rPr>
                                            </m:ctrlPr>
                                          </m:dPr>
                                          <m:e>
                                            <m:r>
                                              <a:rPr lang="en-US" altLang="ja-JP" sz="1200" i="1">
                                                <a:latin typeface="Cambria Math" panose="02040503050406030204" pitchFamily="18" charset="0"/>
                                              </a:rPr>
                                              <m:t>𝑑</m:t>
                                            </m:r>
                                          </m:e>
                                        </m:d>
                                      </m:sup>
                                    </m:sSup>
                                  </m:e>
                                </m:d>
                              </m:e>
                            </m:mr>
                          </m:m>
                        </m:e>
                      </m:d>
                    </m:oMath>
                  </m:oMathPara>
                </a14:m>
                <a:endParaRPr kumimoji="1" lang="ja-JP" altLang="en-US" sz="1200" dirty="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5013247" y="4413499"/>
                <a:ext cx="4331268" cy="2155398"/>
              </a:xfrm>
              <a:prstGeom prst="rect">
                <a:avLst/>
              </a:prstGeom>
              <a:blipFill rotWithShape="0">
                <a:blip r:embed="rId9"/>
                <a:stretch>
                  <a:fillRect/>
                </a:stretch>
              </a:blipFill>
              <a:ln>
                <a:solidFill>
                  <a:srgbClr val="7030A0"/>
                </a:solidFill>
              </a:ln>
            </p:spPr>
            <p:txBody>
              <a:bodyPr/>
              <a:lstStyle/>
              <a:p>
                <a:r>
                  <a:rPr lang="ja-JP" altLang="en-US">
                    <a:noFill/>
                  </a:rPr>
                  <a:t> </a:t>
                </a:r>
              </a:p>
            </p:txBody>
          </p:sp>
        </mc:Fallback>
      </mc:AlternateContent>
      <p:sp>
        <p:nvSpPr>
          <p:cNvPr id="36" name="テキスト ボックス 35"/>
          <p:cNvSpPr txBox="1"/>
          <p:nvPr/>
        </p:nvSpPr>
        <p:spPr>
          <a:xfrm>
            <a:off x="6958149" y="4058771"/>
            <a:ext cx="1010194" cy="276999"/>
          </a:xfrm>
          <a:prstGeom prst="rect">
            <a:avLst/>
          </a:prstGeom>
          <a:noFill/>
        </p:spPr>
        <p:txBody>
          <a:bodyPr wrap="square" rtlCol="0">
            <a:spAutoFit/>
          </a:bodyPr>
          <a:lstStyle/>
          <a:p>
            <a:r>
              <a:rPr lang="ja-JP" altLang="en-US" sz="1200" dirty="0" smtClean="0"/>
              <a:t>加法モデル</a:t>
            </a:r>
            <a:endParaRPr kumimoji="1" lang="ja-JP" altLang="en-US" sz="1200" dirty="0"/>
          </a:p>
        </p:txBody>
      </p:sp>
      <p:cxnSp>
        <p:nvCxnSpPr>
          <p:cNvPr id="40" name="直線矢印コネクタ 39"/>
          <p:cNvCxnSpPr>
            <a:stCxn id="22" idx="2"/>
            <a:endCxn id="34" idx="0"/>
          </p:cNvCxnSpPr>
          <p:nvPr/>
        </p:nvCxnSpPr>
        <p:spPr>
          <a:xfrm>
            <a:off x="5630044" y="4016025"/>
            <a:ext cx="1548837" cy="39747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3" name="右中かっこ 42"/>
          <p:cNvSpPr/>
          <p:nvPr/>
        </p:nvSpPr>
        <p:spPr>
          <a:xfrm rot="5400000">
            <a:off x="1791858" y="5272784"/>
            <a:ext cx="99014" cy="2343601"/>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4" name="テキスト ボックス 43"/>
              <p:cNvSpPr txBox="1"/>
              <p:nvPr/>
            </p:nvSpPr>
            <p:spPr>
              <a:xfrm>
                <a:off x="1205639" y="6494092"/>
                <a:ext cx="1271452" cy="280333"/>
              </a:xfrm>
              <a:prstGeom prst="rect">
                <a:avLst/>
              </a:prstGeom>
              <a:noFill/>
            </p:spPr>
            <p:txBody>
              <a:bodyPr wrap="square" rtlCol="0">
                <a:spAutoFit/>
              </a:bodyPr>
              <a:lstStyle/>
              <a:p>
                <a14:m>
                  <m:oMath xmlns:m="http://schemas.openxmlformats.org/officeDocument/2006/math">
                    <m:sSup>
                      <m:sSupPr>
                        <m:ctrlPr>
                          <a:rPr kumimoji="1" lang="en-US" altLang="ja-JP" sz="1200" i="1" smtClean="0">
                            <a:latin typeface="Cambria Math" panose="02040503050406030204" pitchFamily="18" charset="0"/>
                          </a:rPr>
                        </m:ctrlPr>
                      </m:sSupPr>
                      <m:e>
                        <m:r>
                          <a:rPr kumimoji="1" lang="en-US" altLang="ja-JP" sz="1200" i="1" smtClean="0">
                            <a:latin typeface="Cambria Math" panose="02040503050406030204" pitchFamily="18" charset="0"/>
                          </a:rPr>
                          <m:t>𝑏</m:t>
                        </m:r>
                      </m:e>
                      <m:sup>
                        <m:r>
                          <a:rPr kumimoji="1" lang="en-US" altLang="ja-JP" sz="1200" b="0" i="1" smtClean="0">
                            <a:latin typeface="Cambria Math" panose="02040503050406030204" pitchFamily="18" charset="0"/>
                          </a:rPr>
                          <m:t>𝑑</m:t>
                        </m:r>
                      </m:sup>
                    </m:sSup>
                  </m:oMath>
                </a14:m>
                <a:r>
                  <a:rPr kumimoji="1" lang="ja-JP" altLang="en-US" sz="1200" dirty="0" smtClean="0"/>
                  <a:t>の組み合わせ</a:t>
                </a:r>
                <a:endParaRPr kumimoji="1" lang="ja-JP" altLang="en-US" sz="1200" dirty="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1205639" y="6494092"/>
                <a:ext cx="1271452" cy="280333"/>
              </a:xfrm>
              <a:prstGeom prst="rect">
                <a:avLst/>
              </a:prstGeom>
              <a:blipFill rotWithShape="0">
                <a:blip r:embed="rId10"/>
                <a:stretch>
                  <a:fillRect t="-2174" b="-13043"/>
                </a:stretch>
              </a:blipFill>
            </p:spPr>
            <p:txBody>
              <a:bodyPr/>
              <a:lstStyle/>
              <a:p>
                <a:r>
                  <a:rPr lang="ja-JP" altLang="en-US">
                    <a:noFill/>
                  </a:rPr>
                  <a:t> </a:t>
                </a:r>
              </a:p>
            </p:txBody>
          </p:sp>
        </mc:Fallback>
      </mc:AlternateContent>
      <p:sp>
        <p:nvSpPr>
          <p:cNvPr id="45" name="右中かっこ 44"/>
          <p:cNvSpPr/>
          <p:nvPr/>
        </p:nvSpPr>
        <p:spPr>
          <a:xfrm rot="5400000">
            <a:off x="6796996" y="3882092"/>
            <a:ext cx="65520" cy="3480715"/>
          </a:xfrm>
          <a:prstGeom prst="rightBrace">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6" name="テキスト ボックス 45"/>
              <p:cNvSpPr txBox="1"/>
              <p:nvPr/>
            </p:nvSpPr>
            <p:spPr>
              <a:xfrm>
                <a:off x="6139527" y="5698613"/>
                <a:ext cx="1380458" cy="276999"/>
              </a:xfrm>
              <a:prstGeom prst="rect">
                <a:avLst/>
              </a:prstGeom>
              <a:noFill/>
            </p:spPr>
            <p:txBody>
              <a:bodyPr wrap="square" rtlCol="0">
                <a:spAutoFit/>
              </a:bodyPr>
              <a:lstStyle/>
              <a:p>
                <a14:m>
                  <m:oMath xmlns:m="http://schemas.openxmlformats.org/officeDocument/2006/math">
                    <m:r>
                      <a:rPr lang="en-US" altLang="ja-JP" sz="1200" i="1">
                        <a:latin typeface="Cambria Math" panose="02040503050406030204" pitchFamily="18" charset="0"/>
                      </a:rPr>
                      <m:t>𝑏𝑑</m:t>
                    </m:r>
                  </m:oMath>
                </a14:m>
                <a:r>
                  <a:rPr kumimoji="1" lang="ja-JP" altLang="en-US" sz="1200" dirty="0" smtClean="0"/>
                  <a:t> の組み合わせ</a:t>
                </a:r>
                <a:endParaRPr kumimoji="1" lang="ja-JP" altLang="en-US" sz="1200" dirty="0"/>
              </a:p>
            </p:txBody>
          </p:sp>
        </mc:Choice>
        <mc:Fallback xmlns="">
          <p:sp>
            <p:nvSpPr>
              <p:cNvPr id="46" name="テキスト ボックス 45"/>
              <p:cNvSpPr txBox="1">
                <a:spLocks noRot="1" noChangeAspect="1" noMove="1" noResize="1" noEditPoints="1" noAdjustHandles="1" noChangeArrowheads="1" noChangeShapeType="1" noTextEdit="1"/>
              </p:cNvSpPr>
              <p:nvPr/>
            </p:nvSpPr>
            <p:spPr>
              <a:xfrm>
                <a:off x="6139527" y="5698613"/>
                <a:ext cx="1380458" cy="276999"/>
              </a:xfrm>
              <a:prstGeom prst="rect">
                <a:avLst/>
              </a:prstGeom>
              <a:blipFill rotWithShape="0">
                <a:blip r:embed="rId11"/>
                <a:stretch>
                  <a:fillRect t="-4444" b="-15556"/>
                </a:stretch>
              </a:blipFill>
            </p:spPr>
            <p:txBody>
              <a:bodyPr/>
              <a:lstStyle/>
              <a:p>
                <a:r>
                  <a:rPr lang="ja-JP" altLang="en-US">
                    <a:noFill/>
                  </a:rPr>
                  <a:t> </a:t>
                </a:r>
              </a:p>
            </p:txBody>
          </p:sp>
        </mc:Fallback>
      </mc:AlternateContent>
      <p:sp>
        <p:nvSpPr>
          <p:cNvPr id="48" name="正方形/長方形 47"/>
          <p:cNvSpPr/>
          <p:nvPr/>
        </p:nvSpPr>
        <p:spPr>
          <a:xfrm>
            <a:off x="1284420" y="6529816"/>
            <a:ext cx="180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9" name="正方形/長方形 48"/>
          <p:cNvSpPr/>
          <p:nvPr/>
        </p:nvSpPr>
        <p:spPr>
          <a:xfrm>
            <a:off x="6205476" y="5747112"/>
            <a:ext cx="216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2" name="正方形/長方形 51"/>
          <p:cNvSpPr/>
          <p:nvPr/>
        </p:nvSpPr>
        <p:spPr>
          <a:xfrm>
            <a:off x="6600565" y="1646498"/>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3" name="正方形/長方形 52"/>
          <p:cNvSpPr/>
          <p:nvPr/>
        </p:nvSpPr>
        <p:spPr>
          <a:xfrm>
            <a:off x="6802414" y="1800311"/>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4" name="正方形/長方形 53"/>
          <p:cNvSpPr/>
          <p:nvPr/>
        </p:nvSpPr>
        <p:spPr>
          <a:xfrm>
            <a:off x="5976776" y="2229879"/>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5" name="正方形/長方形 54"/>
          <p:cNvSpPr/>
          <p:nvPr/>
        </p:nvSpPr>
        <p:spPr>
          <a:xfrm>
            <a:off x="954085" y="5588934"/>
            <a:ext cx="324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6" name="正方形/長方形 55"/>
          <p:cNvSpPr/>
          <p:nvPr/>
        </p:nvSpPr>
        <p:spPr>
          <a:xfrm>
            <a:off x="7018414" y="4103167"/>
            <a:ext cx="324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Tree>
    <p:extLst>
      <p:ext uri="{BB962C8B-B14F-4D97-AF65-F5344CB8AC3E}">
        <p14:creationId xmlns:p14="http://schemas.microsoft.com/office/powerpoint/2010/main" val="3280180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0" y="68406"/>
            <a:ext cx="3923809" cy="3742857"/>
          </a:xfrm>
          <a:prstGeom prst="rect">
            <a:avLst/>
          </a:prstGeom>
        </p:spPr>
      </p:pic>
      <p:pic>
        <p:nvPicPr>
          <p:cNvPr id="5" name="図 4"/>
          <p:cNvPicPr>
            <a:picLocks noChangeAspect="1"/>
          </p:cNvPicPr>
          <p:nvPr/>
        </p:nvPicPr>
        <p:blipFill>
          <a:blip r:embed="rId3"/>
          <a:stretch>
            <a:fillRect/>
          </a:stretch>
        </p:blipFill>
        <p:spPr>
          <a:xfrm>
            <a:off x="17418" y="3811263"/>
            <a:ext cx="3933333" cy="1285714"/>
          </a:xfrm>
          <a:prstGeom prst="rect">
            <a:avLst/>
          </a:prstGeom>
        </p:spPr>
      </p:pic>
      <p:pic>
        <p:nvPicPr>
          <p:cNvPr id="6" name="図 5"/>
          <p:cNvPicPr>
            <a:picLocks noChangeAspect="1"/>
          </p:cNvPicPr>
          <p:nvPr/>
        </p:nvPicPr>
        <p:blipFill rotWithShape="1">
          <a:blip r:embed="rId4"/>
          <a:srcRect l="702" r="1"/>
          <a:stretch/>
        </p:blipFill>
        <p:spPr>
          <a:xfrm>
            <a:off x="2382" y="5070850"/>
            <a:ext cx="3811152" cy="219048"/>
          </a:xfrm>
          <a:prstGeom prst="rect">
            <a:avLst/>
          </a:prstGeom>
        </p:spPr>
      </p:pic>
      <p:pic>
        <p:nvPicPr>
          <p:cNvPr id="7" name="図 6"/>
          <p:cNvPicPr>
            <a:picLocks noChangeAspect="1"/>
          </p:cNvPicPr>
          <p:nvPr/>
        </p:nvPicPr>
        <p:blipFill>
          <a:blip r:embed="rId5"/>
          <a:stretch>
            <a:fillRect/>
          </a:stretch>
        </p:blipFill>
        <p:spPr>
          <a:xfrm>
            <a:off x="4029851" y="68406"/>
            <a:ext cx="3714286" cy="2771429"/>
          </a:xfrm>
          <a:prstGeom prst="rect">
            <a:avLst/>
          </a:prstGeom>
        </p:spPr>
      </p:pic>
      <p:sp>
        <p:nvSpPr>
          <p:cNvPr id="9" name="正方形/長方形 8"/>
          <p:cNvSpPr/>
          <p:nvPr/>
        </p:nvSpPr>
        <p:spPr>
          <a:xfrm>
            <a:off x="3553989" y="1310120"/>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0" name="正方形/長方形 9"/>
          <p:cNvSpPr/>
          <p:nvPr/>
        </p:nvSpPr>
        <p:spPr>
          <a:xfrm>
            <a:off x="1734680" y="2878382"/>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 name="正方形/長方形 10"/>
          <p:cNvSpPr/>
          <p:nvPr/>
        </p:nvSpPr>
        <p:spPr>
          <a:xfrm>
            <a:off x="3141114" y="670762"/>
            <a:ext cx="72000" cy="108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2" name="テキスト ボックス 11"/>
          <p:cNvSpPr txBox="1"/>
          <p:nvPr/>
        </p:nvSpPr>
        <p:spPr>
          <a:xfrm>
            <a:off x="2828571" y="478042"/>
            <a:ext cx="941418" cy="215444"/>
          </a:xfrm>
          <a:prstGeom prst="rect">
            <a:avLst/>
          </a:prstGeom>
          <a:noFill/>
        </p:spPr>
        <p:txBody>
          <a:bodyPr wrap="square" rtlCol="0">
            <a:spAutoFit/>
          </a:bodyPr>
          <a:lstStyle/>
          <a:p>
            <a:r>
              <a:rPr kumimoji="1" lang="en-US" altLang="ja-JP" sz="800" i="1" dirty="0" smtClean="0">
                <a:solidFill>
                  <a:srgbClr val="C00000"/>
                </a:solidFill>
                <a:latin typeface="Times New Roman" panose="02020603050405020304" pitchFamily="18" charset="0"/>
                <a:cs typeface="Times New Roman" panose="02020603050405020304" pitchFamily="18" charset="0"/>
              </a:rPr>
              <a:t>d</a:t>
            </a:r>
            <a:r>
              <a:rPr lang="ja-JP" altLang="en-US" sz="800" i="1" dirty="0">
                <a:solidFill>
                  <a:srgbClr val="C00000"/>
                </a:solidFill>
              </a:rPr>
              <a:t> </a:t>
            </a:r>
            <a:r>
              <a:rPr kumimoji="1" lang="ja-JP" altLang="en-US" sz="800" b="1" dirty="0" smtClean="0">
                <a:solidFill>
                  <a:srgbClr val="C00000"/>
                </a:solidFill>
              </a:rPr>
              <a:t>次元ベクトル</a:t>
            </a:r>
            <a:endParaRPr kumimoji="1" lang="ja-JP" altLang="en-US" sz="800" b="1" dirty="0">
              <a:solidFill>
                <a:srgbClr val="C00000"/>
              </a:solidFill>
            </a:endParaRPr>
          </a:p>
        </p:txBody>
      </p:sp>
      <p:sp>
        <p:nvSpPr>
          <p:cNvPr id="13" name="正方形/長方形 12"/>
          <p:cNvSpPr/>
          <p:nvPr/>
        </p:nvSpPr>
        <p:spPr>
          <a:xfrm>
            <a:off x="1551975" y="545344"/>
            <a:ext cx="108000" cy="108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4" name="テキスト ボックス 13"/>
          <p:cNvSpPr txBox="1"/>
          <p:nvPr/>
        </p:nvSpPr>
        <p:spPr>
          <a:xfrm>
            <a:off x="1044085" y="329900"/>
            <a:ext cx="854375" cy="215444"/>
          </a:xfrm>
          <a:prstGeom prst="rect">
            <a:avLst/>
          </a:prstGeom>
          <a:noFill/>
        </p:spPr>
        <p:txBody>
          <a:bodyPr wrap="square" rtlCol="0">
            <a:spAutoFit/>
          </a:bodyPr>
          <a:lstStyle/>
          <a:p>
            <a:r>
              <a:rPr lang="ja-JP" altLang="en-US" sz="800" b="1" dirty="0" smtClean="0">
                <a:solidFill>
                  <a:srgbClr val="C00000"/>
                </a:solidFill>
              </a:rPr>
              <a:t>基底関数の数</a:t>
            </a:r>
            <a:endParaRPr lang="en-US" altLang="ja-JP" sz="800" b="1" dirty="0" smtClean="0">
              <a:solidFill>
                <a:srgbClr val="C00000"/>
              </a:solidFill>
            </a:endParaRPr>
          </a:p>
        </p:txBody>
      </p:sp>
      <p:sp>
        <p:nvSpPr>
          <p:cNvPr id="18" name="正方形/長方形 17"/>
          <p:cNvSpPr/>
          <p:nvPr/>
        </p:nvSpPr>
        <p:spPr>
          <a:xfrm>
            <a:off x="110531" y="61763"/>
            <a:ext cx="25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9" name="正方形/長方形 18"/>
          <p:cNvSpPr/>
          <p:nvPr/>
        </p:nvSpPr>
        <p:spPr>
          <a:xfrm>
            <a:off x="110531" y="3454264"/>
            <a:ext cx="25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0" name="正方形/長方形 19"/>
          <p:cNvSpPr/>
          <p:nvPr/>
        </p:nvSpPr>
        <p:spPr>
          <a:xfrm>
            <a:off x="3671809" y="4350212"/>
            <a:ext cx="25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1" name="正方形/長方形 20"/>
          <p:cNvSpPr/>
          <p:nvPr/>
        </p:nvSpPr>
        <p:spPr>
          <a:xfrm>
            <a:off x="924255" y="4920161"/>
            <a:ext cx="25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pic>
        <p:nvPicPr>
          <p:cNvPr id="22" name="図 21"/>
          <p:cNvPicPr>
            <a:picLocks noChangeAspect="1"/>
          </p:cNvPicPr>
          <p:nvPr/>
        </p:nvPicPr>
        <p:blipFill>
          <a:blip r:embed="rId6"/>
          <a:stretch>
            <a:fillRect/>
          </a:stretch>
        </p:blipFill>
        <p:spPr>
          <a:xfrm>
            <a:off x="4206234" y="3606501"/>
            <a:ext cx="2847619" cy="409524"/>
          </a:xfrm>
          <a:prstGeom prst="rect">
            <a:avLst/>
          </a:prstGeom>
          <a:ln>
            <a:solidFill>
              <a:srgbClr val="C00000"/>
            </a:solidFill>
          </a:ln>
        </p:spPr>
      </p:pic>
      <p:pic>
        <p:nvPicPr>
          <p:cNvPr id="24" name="図 23"/>
          <p:cNvPicPr>
            <a:picLocks noChangeAspect="1"/>
          </p:cNvPicPr>
          <p:nvPr/>
        </p:nvPicPr>
        <p:blipFill>
          <a:blip r:embed="rId7"/>
          <a:stretch>
            <a:fillRect/>
          </a:stretch>
        </p:blipFill>
        <p:spPr>
          <a:xfrm>
            <a:off x="4194729" y="3156266"/>
            <a:ext cx="1851820" cy="441998"/>
          </a:xfrm>
          <a:prstGeom prst="rect">
            <a:avLst/>
          </a:prstGeom>
        </p:spPr>
      </p:pic>
      <p:cxnSp>
        <p:nvCxnSpPr>
          <p:cNvPr id="26" name="直線矢印コネクタ 25"/>
          <p:cNvCxnSpPr>
            <a:stCxn id="22" idx="2"/>
            <a:endCxn id="28" idx="0"/>
          </p:cNvCxnSpPr>
          <p:nvPr/>
        </p:nvCxnSpPr>
        <p:spPr>
          <a:xfrm flipH="1">
            <a:off x="2643192" y="4016025"/>
            <a:ext cx="2986852" cy="179060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テキスト ボックス 27"/>
              <p:cNvSpPr txBox="1"/>
              <p:nvPr/>
            </p:nvSpPr>
            <p:spPr>
              <a:xfrm>
                <a:off x="573505" y="5806628"/>
                <a:ext cx="4139374" cy="949555"/>
              </a:xfrm>
              <a:prstGeom prst="rect">
                <a:avLst/>
              </a:prstGeom>
              <a:noFill/>
              <a:ln>
                <a:solidFill>
                  <a:srgbClr val="0070C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200" b="0" i="1" smtClean="0">
                              <a:latin typeface="Cambria Math" panose="02040503050406030204" pitchFamily="18" charset="0"/>
                            </a:rPr>
                          </m:ctrlPr>
                        </m:dPr>
                        <m:e>
                          <m:m>
                            <m:mPr>
                              <m:mcs>
                                <m:mc>
                                  <m:mcPr>
                                    <m:count m:val="5"/>
                                    <m:mcJc m:val="center"/>
                                  </m:mcPr>
                                </m:mc>
                              </m:mcs>
                              <m:ctrlPr>
                                <a:rPr kumimoji="1" lang="en-US" altLang="ja-JP" sz="1200" b="0" i="1" smtClean="0">
                                  <a:latin typeface="Cambria Math" panose="02040503050406030204" pitchFamily="18" charset="0"/>
                                </a:rPr>
                              </m:ctrlPr>
                            </m:mPr>
                            <m:mr>
                              <m:e>
                                <m:sSub>
                                  <m:sSubPr>
                                    <m:ctrlPr>
                                      <a:rPr kumimoji="1" lang="en-US" altLang="ja-JP" sz="1200" b="0" i="1" smtClean="0">
                                        <a:latin typeface="Cambria Math" panose="02040503050406030204" pitchFamily="18" charset="0"/>
                                      </a:rPr>
                                    </m:ctrlPr>
                                  </m:sSubPr>
                                  <m:e>
                                    <m:r>
                                      <m:rPr>
                                        <m:brk m:alnAt="7"/>
                                      </m:rPr>
                                      <a:rPr lang="ja-JP" altLang="en-US" sz="1200" i="1">
                                        <a:latin typeface="Cambria Math" panose="02040503050406030204" pitchFamily="18" charset="0"/>
                                      </a:rPr>
                                      <m:t>𝜃</m:t>
                                    </m:r>
                                  </m:e>
                                  <m:sub>
                                    <m:r>
                                      <a:rPr kumimoji="1" lang="en-US" altLang="ja-JP" sz="1200" b="0" i="1" smtClean="0">
                                        <a:latin typeface="Cambria Math" panose="02040503050406030204" pitchFamily="18" charset="0"/>
                                      </a:rPr>
                                      <m:t>11,…,1</m:t>
                                    </m:r>
                                    <m:r>
                                      <a:rPr kumimoji="1" lang="en-US" altLang="ja-JP" sz="1200" b="0" i="1" smtClean="0">
                                        <a:latin typeface="Cambria Math" panose="02040503050406030204" pitchFamily="18" charset="0"/>
                                      </a:rPr>
                                      <m:t>𝑑</m:t>
                                    </m:r>
                                  </m:sub>
                                </m:sSub>
                                <m:r>
                                  <m:rPr>
                                    <m:brk m:alnAt="7"/>
                                  </m:rPr>
                                  <a:rPr kumimoji="1" lang="en-US" altLang="ja-JP" sz="1200" b="0" i="1" smtClean="0">
                                    <a:latin typeface="Cambria Math" panose="02040503050406030204" pitchFamily="18" charset="0"/>
                                  </a:rPr>
                                  <m:t> </m:t>
                                </m:r>
                              </m:e>
                              <m:e>
                                <m:r>
                                  <a:rPr lang="en-US" altLang="ja-JP" sz="1200" i="1">
                                    <a:latin typeface="Cambria Math" panose="02040503050406030204" pitchFamily="18" charset="0"/>
                                  </a:rPr>
                                  <m:t>⋯</m:t>
                                </m:r>
                              </m:e>
                              <m:e>
                                <m:sSub>
                                  <m:sSubPr>
                                    <m:ctrlPr>
                                      <a:rPr lang="en-US" altLang="ja-JP" sz="1200" i="1">
                                        <a:latin typeface="Cambria Math" panose="02040503050406030204" pitchFamily="18" charset="0"/>
                                      </a:rPr>
                                    </m:ctrlPr>
                                  </m:sSubPr>
                                  <m:e>
                                    <m:r>
                                      <m:rPr>
                                        <m:brk m:alnAt="7"/>
                                      </m:rPr>
                                      <a:rPr lang="ja-JP" altLang="en-US" sz="1200" i="1">
                                        <a:latin typeface="Cambria Math" panose="02040503050406030204" pitchFamily="18" charset="0"/>
                                      </a:rPr>
                                      <m:t>𝜃</m:t>
                                    </m:r>
                                  </m:e>
                                  <m:sub>
                                    <m:r>
                                      <a:rPr lang="en-US" altLang="ja-JP" sz="1200" b="0" i="1" smtClean="0">
                                        <a:latin typeface="Cambria Math" panose="02040503050406030204" pitchFamily="18" charset="0"/>
                                      </a:rPr>
                                      <m:t>𝑗</m:t>
                                    </m:r>
                                    <m:r>
                                      <a:rPr lang="en-US" altLang="ja-JP" sz="1200" i="1">
                                        <a:latin typeface="Cambria Math" panose="02040503050406030204" pitchFamily="18" charset="0"/>
                                      </a:rPr>
                                      <m:t>1,…,</m:t>
                                    </m:r>
                                    <m:r>
                                      <a:rPr lang="en-US" altLang="ja-JP" sz="1200" b="0" i="1" smtClean="0">
                                        <a:latin typeface="Cambria Math" panose="02040503050406030204" pitchFamily="18" charset="0"/>
                                      </a:rPr>
                                      <m:t>𝑗</m:t>
                                    </m:r>
                                    <m:r>
                                      <a:rPr lang="en-US" altLang="ja-JP" sz="1200" i="1">
                                        <a:latin typeface="Cambria Math" panose="02040503050406030204" pitchFamily="18" charset="0"/>
                                      </a:rPr>
                                      <m:t>𝑑</m:t>
                                    </m:r>
                                  </m:sub>
                                </m:sSub>
                              </m:e>
                              <m:e>
                                <m:r>
                                  <a:rPr lang="en-US" altLang="ja-JP" sz="1200" i="1">
                                    <a:latin typeface="Cambria Math" panose="02040503050406030204" pitchFamily="18" charset="0"/>
                                  </a:rPr>
                                  <m:t>⋯</m:t>
                                </m:r>
                              </m:e>
                              <m:e>
                                <m:sSub>
                                  <m:sSubPr>
                                    <m:ctrlPr>
                                      <a:rPr lang="en-US" altLang="ja-JP" sz="1200" i="1" smtClean="0">
                                        <a:latin typeface="Cambria Math" panose="02040503050406030204" pitchFamily="18" charset="0"/>
                                      </a:rPr>
                                    </m:ctrlPr>
                                  </m:sSubPr>
                                  <m:e>
                                    <m:r>
                                      <m:rPr>
                                        <m:brk m:alnAt="7"/>
                                      </m:rPr>
                                      <a:rPr lang="ja-JP" altLang="en-US" sz="1200" i="1">
                                        <a:latin typeface="Cambria Math" panose="02040503050406030204" pitchFamily="18" charset="0"/>
                                      </a:rPr>
                                      <m:t>𝜃</m:t>
                                    </m:r>
                                  </m:e>
                                  <m:sub>
                                    <m:r>
                                      <a:rPr lang="en-US" altLang="ja-JP" sz="1200" b="0" i="1" smtClean="0">
                                        <a:latin typeface="Cambria Math" panose="02040503050406030204" pitchFamily="18" charset="0"/>
                                      </a:rPr>
                                      <m:t>𝑏</m:t>
                                    </m:r>
                                    <m:r>
                                      <a:rPr lang="en-US" altLang="ja-JP" sz="1200" i="1">
                                        <a:latin typeface="Cambria Math" panose="02040503050406030204" pitchFamily="18" charset="0"/>
                                      </a:rPr>
                                      <m:t>1,…,</m:t>
                                    </m:r>
                                    <m:r>
                                      <a:rPr lang="en-US" altLang="ja-JP" sz="1200" b="0" i="1" smtClean="0">
                                        <a:latin typeface="Cambria Math" panose="02040503050406030204" pitchFamily="18" charset="0"/>
                                      </a:rPr>
                                      <m:t>𝑏</m:t>
                                    </m:r>
                                    <m:r>
                                      <a:rPr lang="en-US" altLang="ja-JP" sz="1200" i="1">
                                        <a:latin typeface="Cambria Math" panose="02040503050406030204" pitchFamily="18" charset="0"/>
                                      </a:rPr>
                                      <m:t>𝑑</m:t>
                                    </m:r>
                                  </m:sub>
                                </m:sSub>
                              </m:e>
                            </m:mr>
                          </m:m>
                        </m:e>
                      </m:d>
                      <m:d>
                        <m:dPr>
                          <m:begChr m:val="["/>
                          <m:endChr m:val="]"/>
                          <m:ctrlPr>
                            <a:rPr kumimoji="1" lang="en-US" altLang="ja-JP" sz="1200" b="0" i="1" smtClean="0">
                              <a:latin typeface="Cambria Math" panose="02040503050406030204" pitchFamily="18" charset="0"/>
                            </a:rPr>
                          </m:ctrlPr>
                        </m:dPr>
                        <m:e>
                          <m:m>
                            <m:mPr>
                              <m:mcs>
                                <m:mc>
                                  <m:mcPr>
                                    <m:count m:val="1"/>
                                    <m:mcJc m:val="center"/>
                                  </m:mcPr>
                                </m:mc>
                              </m:mcs>
                              <m:ctrlPr>
                                <a:rPr kumimoji="1" lang="en-US" altLang="ja-JP" sz="1200" b="0" i="1" smtClean="0">
                                  <a:latin typeface="Cambria Math" panose="02040503050406030204" pitchFamily="18" charset="0"/>
                                </a:rPr>
                              </m:ctrlPr>
                            </m:mPr>
                            <m:mr>
                              <m:e>
                                <m:sSub>
                                  <m:sSubPr>
                                    <m:ctrlPr>
                                      <a:rPr lang="en-US" altLang="ja-JP" sz="1200" i="1" smtClean="0">
                                        <a:latin typeface="Cambria Math" panose="02040503050406030204" pitchFamily="18" charset="0"/>
                                      </a:rPr>
                                    </m:ctrlPr>
                                  </m:sSubPr>
                                  <m:e>
                                    <m:r>
                                      <a:rPr lang="ja-JP" altLang="en-US" sz="1200" i="1">
                                        <a:latin typeface="Cambria Math" panose="02040503050406030204" pitchFamily="18" charset="0"/>
                                      </a:rPr>
                                      <m:t>𝜙</m:t>
                                    </m:r>
                                  </m:e>
                                  <m:sub>
                                    <m:r>
                                      <a:rPr lang="en-US" altLang="ja-JP" sz="1200" b="0" i="1" smtClean="0">
                                        <a:latin typeface="Cambria Math" panose="02040503050406030204" pitchFamily="18" charset="0"/>
                                      </a:rPr>
                                      <m:t>11</m:t>
                                    </m:r>
                                  </m:sub>
                                </m:sSub>
                                <m:r>
                                  <a:rPr lang="en-US" altLang="ja-JP" sz="1200" i="1">
                                    <a:latin typeface="Cambria Math" panose="02040503050406030204" pitchFamily="18" charset="0"/>
                                  </a:rPr>
                                  <m:t>(</m:t>
                                </m:r>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𝑥</m:t>
                                    </m:r>
                                  </m:e>
                                  <m:sup>
                                    <m:r>
                                      <a:rPr lang="en-US" altLang="ja-JP" sz="1200" b="0" i="1" smtClean="0">
                                        <a:latin typeface="Cambria Math" panose="02040503050406030204" pitchFamily="18" charset="0"/>
                                      </a:rPr>
                                      <m:t>(</m:t>
                                    </m:r>
                                    <m:r>
                                      <a:rPr lang="en-US" altLang="ja-JP" sz="1200" i="1">
                                        <a:latin typeface="Cambria Math" panose="02040503050406030204" pitchFamily="18" charset="0"/>
                                      </a:rPr>
                                      <m:t>1</m:t>
                                    </m:r>
                                    <m:r>
                                      <a:rPr lang="en-US" altLang="ja-JP" sz="1200" b="0" i="1" smtClean="0">
                                        <a:latin typeface="Cambria Math" panose="02040503050406030204" pitchFamily="18" charset="0"/>
                                      </a:rPr>
                                      <m:t>)</m:t>
                                    </m:r>
                                  </m:sup>
                                </m:sSup>
                                <m:r>
                                  <a:rPr lang="en-US" altLang="ja-JP" sz="1200" i="1">
                                    <a:latin typeface="Cambria Math" panose="02040503050406030204" pitchFamily="18" charset="0"/>
                                  </a:rPr>
                                  <m:t>)</m:t>
                                </m:r>
                                <m:r>
                                  <a:rPr lang="en-US" altLang="ja-JP" sz="1200" i="1" smtClean="0">
                                    <a:latin typeface="Cambria Math" panose="02040503050406030204" pitchFamily="18" charset="0"/>
                                  </a:rPr>
                                  <m:t>⋯</m:t>
                                </m:r>
                                <m:sSub>
                                  <m:sSubPr>
                                    <m:ctrlPr>
                                      <a:rPr lang="en-US" altLang="ja-JP" sz="1200" i="1">
                                        <a:latin typeface="Cambria Math" panose="02040503050406030204" pitchFamily="18" charset="0"/>
                                      </a:rPr>
                                    </m:ctrlPr>
                                  </m:sSubPr>
                                  <m:e>
                                    <m:r>
                                      <a:rPr lang="ja-JP" altLang="en-US" sz="1200" i="1">
                                        <a:latin typeface="Cambria Math" panose="02040503050406030204" pitchFamily="18" charset="0"/>
                                      </a:rPr>
                                      <m:t>𝜙</m:t>
                                    </m:r>
                                  </m:e>
                                  <m:sub>
                                    <m:r>
                                      <a:rPr lang="en-US" altLang="ja-JP" sz="1200" i="1">
                                        <a:latin typeface="Cambria Math" panose="02040503050406030204" pitchFamily="18" charset="0"/>
                                      </a:rPr>
                                      <m:t>1</m:t>
                                    </m:r>
                                    <m:r>
                                      <a:rPr lang="en-US" altLang="ja-JP" sz="1200" b="0" i="1" smtClean="0">
                                        <a:latin typeface="Cambria Math" panose="02040503050406030204" pitchFamily="18" charset="0"/>
                                      </a:rPr>
                                      <m:t>𝑑</m:t>
                                    </m:r>
                                  </m:sub>
                                </m:sSub>
                                <m:r>
                                  <a:rPr lang="en-US" altLang="ja-JP" sz="1200" i="1">
                                    <a:latin typeface="Cambria Math" panose="02040503050406030204" pitchFamily="18" charset="0"/>
                                  </a:rPr>
                                  <m:t>(</m:t>
                                </m:r>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𝑥</m:t>
                                    </m:r>
                                  </m:e>
                                  <m:sup>
                                    <m:r>
                                      <a:rPr lang="en-US" altLang="ja-JP" sz="1200" i="1">
                                        <a:latin typeface="Cambria Math" panose="02040503050406030204" pitchFamily="18" charset="0"/>
                                      </a:rPr>
                                      <m:t>(</m:t>
                                    </m:r>
                                    <m:r>
                                      <a:rPr lang="en-US" altLang="ja-JP" sz="1200" b="0" i="1" smtClean="0">
                                        <a:latin typeface="Cambria Math" panose="02040503050406030204" pitchFamily="18" charset="0"/>
                                      </a:rPr>
                                      <m:t>𝑑</m:t>
                                    </m:r>
                                    <m:r>
                                      <a:rPr lang="en-US" altLang="ja-JP" sz="1200" i="1">
                                        <a:latin typeface="Cambria Math" panose="02040503050406030204" pitchFamily="18" charset="0"/>
                                      </a:rPr>
                                      <m:t>)</m:t>
                                    </m:r>
                                  </m:sup>
                                </m:sSup>
                                <m:r>
                                  <a:rPr lang="en-US" altLang="ja-JP" sz="1200" i="1">
                                    <a:latin typeface="Cambria Math" panose="02040503050406030204" pitchFamily="18" charset="0"/>
                                  </a:rPr>
                                  <m:t>)</m:t>
                                </m:r>
                              </m:e>
                            </m:mr>
                            <m:mr>
                              <m:e>
                                <m:eqArr>
                                  <m:eqArrPr>
                                    <m:ctrlPr>
                                      <a:rPr kumimoji="1" lang="en-US" altLang="ja-JP" sz="1200" b="0" i="1" smtClean="0">
                                        <a:latin typeface="Cambria Math" panose="02040503050406030204" pitchFamily="18" charset="0"/>
                                      </a:rPr>
                                    </m:ctrlPr>
                                  </m:eqArrPr>
                                  <m:e>
                                    <m:eqArr>
                                      <m:eqArrPr>
                                        <m:ctrlPr>
                                          <a:rPr kumimoji="1" lang="en-US" altLang="ja-JP" sz="1200" b="0" i="1" smtClean="0">
                                            <a:latin typeface="Cambria Math" panose="02040503050406030204" pitchFamily="18" charset="0"/>
                                          </a:rPr>
                                        </m:ctrlPr>
                                      </m:eqArrPr>
                                      <m:e>
                                        <m:r>
                                          <a:rPr lang="en-US" altLang="ja-JP" sz="1200" i="1">
                                            <a:latin typeface="Cambria Math" panose="02040503050406030204" pitchFamily="18" charset="0"/>
                                          </a:rPr>
                                          <m:t>⋮</m:t>
                                        </m:r>
                                      </m:e>
                                      <m:e>
                                        <m:sSub>
                                          <m:sSubPr>
                                            <m:ctrlPr>
                                              <a:rPr lang="en-US" altLang="ja-JP" sz="1200" i="1">
                                                <a:latin typeface="Cambria Math" panose="02040503050406030204" pitchFamily="18" charset="0"/>
                                              </a:rPr>
                                            </m:ctrlPr>
                                          </m:sSubPr>
                                          <m:e>
                                            <m:r>
                                              <a:rPr lang="ja-JP" altLang="en-US" sz="1200" i="1">
                                                <a:latin typeface="Cambria Math" panose="02040503050406030204" pitchFamily="18" charset="0"/>
                                              </a:rPr>
                                              <m:t>𝜙</m:t>
                                            </m:r>
                                          </m:e>
                                          <m:sub>
                                            <m:r>
                                              <a:rPr lang="en-US" altLang="ja-JP" sz="1200" b="0" i="1" smtClean="0">
                                                <a:latin typeface="Cambria Math" panose="02040503050406030204" pitchFamily="18" charset="0"/>
                                              </a:rPr>
                                              <m:t>𝑗</m:t>
                                            </m:r>
                                            <m:r>
                                              <a:rPr lang="en-US" altLang="ja-JP" sz="1200" b="0" i="1" smtClean="0">
                                                <a:latin typeface="Cambria Math" panose="02040503050406030204" pitchFamily="18" charset="0"/>
                                              </a:rPr>
                                              <m:t>1</m:t>
                                            </m:r>
                                          </m:sub>
                                        </m:sSub>
                                        <m:r>
                                          <a:rPr lang="en-US" altLang="ja-JP" sz="1200" i="1">
                                            <a:latin typeface="Cambria Math" panose="02040503050406030204" pitchFamily="18" charset="0"/>
                                          </a:rPr>
                                          <m:t>(</m:t>
                                        </m:r>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𝑥</m:t>
                                            </m:r>
                                          </m:e>
                                          <m:sup>
                                            <m:r>
                                              <a:rPr lang="en-US" altLang="ja-JP" sz="1200" i="1">
                                                <a:latin typeface="Cambria Math" panose="02040503050406030204" pitchFamily="18" charset="0"/>
                                              </a:rPr>
                                              <m:t>(1)</m:t>
                                            </m:r>
                                          </m:sup>
                                        </m:sSup>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ja-JP" altLang="en-US" sz="1200" i="1">
                                                <a:latin typeface="Cambria Math" panose="02040503050406030204" pitchFamily="18" charset="0"/>
                                              </a:rPr>
                                              <m:t>𝜙</m:t>
                                            </m:r>
                                          </m:e>
                                          <m:sub>
                                            <m:r>
                                              <a:rPr lang="en-US" altLang="ja-JP" sz="1200" b="0" i="1" smtClean="0">
                                                <a:latin typeface="Cambria Math" panose="02040503050406030204" pitchFamily="18" charset="0"/>
                                              </a:rPr>
                                              <m:t>𝑗𝑑</m:t>
                                            </m:r>
                                          </m:sub>
                                        </m:sSub>
                                        <m:r>
                                          <a:rPr lang="en-US" altLang="ja-JP" sz="1200" i="1">
                                            <a:latin typeface="Cambria Math" panose="02040503050406030204" pitchFamily="18" charset="0"/>
                                          </a:rPr>
                                          <m:t>(</m:t>
                                        </m:r>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𝑥</m:t>
                                            </m:r>
                                          </m:e>
                                          <m:sup>
                                            <m:r>
                                              <a:rPr lang="en-US" altLang="ja-JP" sz="1200" i="1">
                                                <a:latin typeface="Cambria Math" panose="02040503050406030204" pitchFamily="18" charset="0"/>
                                              </a:rPr>
                                              <m:t>(</m:t>
                                            </m:r>
                                            <m:r>
                                              <a:rPr lang="en-US" altLang="ja-JP" sz="1200" i="1">
                                                <a:latin typeface="Cambria Math" panose="02040503050406030204" pitchFamily="18" charset="0"/>
                                              </a:rPr>
                                              <m:t>𝑑</m:t>
                                            </m:r>
                                            <m:r>
                                              <a:rPr lang="en-US" altLang="ja-JP" sz="1200" i="1">
                                                <a:latin typeface="Cambria Math" panose="02040503050406030204" pitchFamily="18" charset="0"/>
                                              </a:rPr>
                                              <m:t>)</m:t>
                                            </m:r>
                                          </m:sup>
                                        </m:sSup>
                                        <m:r>
                                          <a:rPr lang="en-US" altLang="ja-JP" sz="1200" i="1">
                                            <a:latin typeface="Cambria Math" panose="02040503050406030204" pitchFamily="18" charset="0"/>
                                          </a:rPr>
                                          <m:t>)</m:t>
                                        </m:r>
                                      </m:e>
                                    </m:eqArr>
                                  </m:e>
                                  <m:e>
                                    <m:r>
                                      <a:rPr kumimoji="1" lang="en-US" altLang="ja-JP" sz="1200" b="0" i="1" smtClean="0">
                                        <a:latin typeface="Cambria Math" panose="02040503050406030204" pitchFamily="18" charset="0"/>
                                      </a:rPr>
                                      <m:t>⋮</m:t>
                                    </m:r>
                                  </m:e>
                                </m:eqArr>
                              </m:e>
                            </m:mr>
                            <m:mr>
                              <m:e>
                                <m:sSub>
                                  <m:sSubPr>
                                    <m:ctrlPr>
                                      <a:rPr lang="en-US" altLang="ja-JP" sz="1200" i="1">
                                        <a:latin typeface="Cambria Math" panose="02040503050406030204" pitchFamily="18" charset="0"/>
                                      </a:rPr>
                                    </m:ctrlPr>
                                  </m:sSubPr>
                                  <m:e>
                                    <m:r>
                                      <a:rPr lang="ja-JP" altLang="en-US" sz="1200" i="1">
                                        <a:latin typeface="Cambria Math" panose="02040503050406030204" pitchFamily="18" charset="0"/>
                                      </a:rPr>
                                      <m:t>𝜙</m:t>
                                    </m:r>
                                  </m:e>
                                  <m:sub>
                                    <m:r>
                                      <a:rPr lang="en-US" altLang="ja-JP" sz="1200" b="0" i="1" smtClean="0">
                                        <a:latin typeface="Cambria Math" panose="02040503050406030204" pitchFamily="18" charset="0"/>
                                      </a:rPr>
                                      <m:t>𝑏</m:t>
                                    </m:r>
                                    <m:r>
                                      <a:rPr lang="en-US" altLang="ja-JP" sz="1200" b="0" i="1" smtClean="0">
                                        <a:latin typeface="Cambria Math" panose="02040503050406030204" pitchFamily="18" charset="0"/>
                                      </a:rPr>
                                      <m:t>1</m:t>
                                    </m:r>
                                  </m:sub>
                                </m:sSub>
                                <m:r>
                                  <a:rPr lang="en-US" altLang="ja-JP" sz="1200" i="1">
                                    <a:latin typeface="Cambria Math" panose="02040503050406030204" pitchFamily="18" charset="0"/>
                                  </a:rPr>
                                  <m:t>(</m:t>
                                </m:r>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𝑥</m:t>
                                    </m:r>
                                  </m:e>
                                  <m:sup>
                                    <m:r>
                                      <a:rPr lang="en-US" altLang="ja-JP" sz="1200" i="1">
                                        <a:latin typeface="Cambria Math" panose="02040503050406030204" pitchFamily="18" charset="0"/>
                                      </a:rPr>
                                      <m:t>(1)</m:t>
                                    </m:r>
                                  </m:sup>
                                </m:sSup>
                                <m:r>
                                  <a:rPr lang="en-US" altLang="ja-JP" sz="1200" i="1">
                                    <a:latin typeface="Cambria Math" panose="02040503050406030204" pitchFamily="18" charset="0"/>
                                  </a:rPr>
                                  <m:t>)⋯</m:t>
                                </m:r>
                                <m:sSub>
                                  <m:sSubPr>
                                    <m:ctrlPr>
                                      <a:rPr lang="en-US" altLang="ja-JP" sz="1200" i="1">
                                        <a:latin typeface="Cambria Math" panose="02040503050406030204" pitchFamily="18" charset="0"/>
                                      </a:rPr>
                                    </m:ctrlPr>
                                  </m:sSubPr>
                                  <m:e>
                                    <m:r>
                                      <a:rPr lang="ja-JP" altLang="en-US" sz="1200" i="1">
                                        <a:latin typeface="Cambria Math" panose="02040503050406030204" pitchFamily="18" charset="0"/>
                                      </a:rPr>
                                      <m:t>𝜙</m:t>
                                    </m:r>
                                  </m:e>
                                  <m:sub>
                                    <m:r>
                                      <a:rPr lang="en-US" altLang="ja-JP" sz="1200" b="0" i="1" smtClean="0">
                                        <a:latin typeface="Cambria Math" panose="02040503050406030204" pitchFamily="18" charset="0"/>
                                      </a:rPr>
                                      <m:t>𝑏𝑑</m:t>
                                    </m:r>
                                  </m:sub>
                                </m:sSub>
                                <m:r>
                                  <a:rPr lang="en-US" altLang="ja-JP" sz="1200" i="1">
                                    <a:latin typeface="Cambria Math" panose="02040503050406030204" pitchFamily="18" charset="0"/>
                                  </a:rPr>
                                  <m:t>(</m:t>
                                </m:r>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𝑥</m:t>
                                    </m:r>
                                  </m:e>
                                  <m:sup>
                                    <m:r>
                                      <a:rPr lang="en-US" altLang="ja-JP" sz="1200" i="1">
                                        <a:latin typeface="Cambria Math" panose="02040503050406030204" pitchFamily="18" charset="0"/>
                                      </a:rPr>
                                      <m:t>(</m:t>
                                    </m:r>
                                    <m:r>
                                      <a:rPr lang="en-US" altLang="ja-JP" sz="1200" i="1">
                                        <a:latin typeface="Cambria Math" panose="02040503050406030204" pitchFamily="18" charset="0"/>
                                      </a:rPr>
                                      <m:t>𝑑</m:t>
                                    </m:r>
                                    <m:r>
                                      <a:rPr lang="en-US" altLang="ja-JP" sz="1200" i="1">
                                        <a:latin typeface="Cambria Math" panose="02040503050406030204" pitchFamily="18" charset="0"/>
                                      </a:rPr>
                                      <m:t>)</m:t>
                                    </m:r>
                                  </m:sup>
                                </m:sSup>
                                <m:r>
                                  <a:rPr lang="en-US" altLang="ja-JP" sz="1200" i="1">
                                    <a:latin typeface="Cambria Math" panose="02040503050406030204" pitchFamily="18" charset="0"/>
                                  </a:rPr>
                                  <m:t>)</m:t>
                                </m:r>
                              </m:e>
                            </m:mr>
                          </m:m>
                        </m:e>
                      </m:d>
                    </m:oMath>
                  </m:oMathPara>
                </a14:m>
                <a:endParaRPr kumimoji="1" lang="ja-JP" altLang="en-US" sz="1200" dirty="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73505" y="5806628"/>
                <a:ext cx="4139374" cy="949555"/>
              </a:xfrm>
              <a:prstGeom prst="rect">
                <a:avLst/>
              </a:prstGeom>
              <a:blipFill rotWithShape="0">
                <a:blip r:embed="rId8"/>
                <a:stretch>
                  <a:fillRect/>
                </a:stretch>
              </a:blipFill>
              <a:ln>
                <a:solidFill>
                  <a:srgbClr val="0070C0"/>
                </a:solidFill>
              </a:ln>
            </p:spPr>
            <p:txBody>
              <a:bodyPr/>
              <a:lstStyle/>
              <a:p>
                <a:r>
                  <a:rPr lang="ja-JP" altLang="en-US">
                    <a:noFill/>
                  </a:rPr>
                  <a:t> </a:t>
                </a:r>
              </a:p>
            </p:txBody>
          </p:sp>
        </mc:Fallback>
      </mc:AlternateContent>
      <p:sp>
        <p:nvSpPr>
          <p:cNvPr id="32" name="テキスト ボックス 31"/>
          <p:cNvSpPr txBox="1"/>
          <p:nvPr/>
        </p:nvSpPr>
        <p:spPr>
          <a:xfrm>
            <a:off x="888266" y="5560114"/>
            <a:ext cx="1010194" cy="276999"/>
          </a:xfrm>
          <a:prstGeom prst="rect">
            <a:avLst/>
          </a:prstGeom>
          <a:noFill/>
        </p:spPr>
        <p:txBody>
          <a:bodyPr wrap="square" rtlCol="0">
            <a:spAutoFit/>
          </a:bodyPr>
          <a:lstStyle/>
          <a:p>
            <a:r>
              <a:rPr lang="ja-JP" altLang="en-US" sz="1200" dirty="0"/>
              <a:t>乗法</a:t>
            </a:r>
            <a:r>
              <a:rPr lang="ja-JP" altLang="en-US" sz="1200" dirty="0" smtClean="0"/>
              <a:t>モデル</a:t>
            </a:r>
            <a:endParaRPr kumimoji="1" lang="ja-JP" altLang="en-US" sz="1200" dirty="0"/>
          </a:p>
        </p:txBody>
      </p:sp>
      <mc:AlternateContent xmlns:mc="http://schemas.openxmlformats.org/markup-compatibility/2006" xmlns:a14="http://schemas.microsoft.com/office/drawing/2010/main">
        <mc:Choice Requires="a14">
          <p:sp>
            <p:nvSpPr>
              <p:cNvPr id="34" name="テキスト ボックス 33"/>
              <p:cNvSpPr txBox="1"/>
              <p:nvPr/>
            </p:nvSpPr>
            <p:spPr>
              <a:xfrm>
                <a:off x="5013247" y="4413499"/>
                <a:ext cx="4331268" cy="2155398"/>
              </a:xfrm>
              <a:prstGeom prst="rect">
                <a:avLst/>
              </a:prstGeom>
              <a:noFill/>
              <a:ln>
                <a:solidFill>
                  <a:srgbClr val="7030A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200" b="0" i="1" smtClean="0">
                              <a:latin typeface="Cambria Math" panose="02040503050406030204" pitchFamily="18" charset="0"/>
                            </a:rPr>
                          </m:ctrlPr>
                        </m:dPr>
                        <m:e>
                          <m:m>
                            <m:mPr>
                              <m:mcs>
                                <m:mc>
                                  <m:mcPr>
                                    <m:count m:val="11"/>
                                    <m:mcJc m:val="center"/>
                                  </m:mcPr>
                                </m:mc>
                              </m:mcs>
                              <m:ctrlPr>
                                <a:rPr kumimoji="1" lang="en-US" altLang="ja-JP" sz="1200" b="0" i="1" smtClean="0">
                                  <a:latin typeface="Cambria Math" panose="02040503050406030204" pitchFamily="18" charset="0"/>
                                </a:rPr>
                              </m:ctrlPr>
                            </m:mPr>
                            <m:mr>
                              <m:e>
                                <m:sSub>
                                  <m:sSubPr>
                                    <m:ctrlPr>
                                      <a:rPr kumimoji="1" lang="en-US" altLang="ja-JP" sz="1200" b="0" i="1" smtClean="0">
                                        <a:latin typeface="Cambria Math" panose="02040503050406030204" pitchFamily="18" charset="0"/>
                                      </a:rPr>
                                    </m:ctrlPr>
                                  </m:sSubPr>
                                  <m:e>
                                    <m:r>
                                      <m:rPr>
                                        <m:brk m:alnAt="7"/>
                                      </m:rPr>
                                      <a:rPr lang="ja-JP" altLang="en-US" sz="1200" i="1">
                                        <a:latin typeface="Cambria Math" panose="02040503050406030204" pitchFamily="18" charset="0"/>
                                      </a:rPr>
                                      <m:t>𝜃</m:t>
                                    </m:r>
                                  </m:e>
                                  <m:sub>
                                    <m:r>
                                      <a:rPr kumimoji="1" lang="en-US" altLang="ja-JP" sz="1200" b="0" i="1" smtClean="0">
                                        <a:latin typeface="Cambria Math" panose="02040503050406030204" pitchFamily="18" charset="0"/>
                                      </a:rPr>
                                      <m:t>11</m:t>
                                    </m:r>
                                  </m:sub>
                                </m:sSub>
                                <m:r>
                                  <m:rPr>
                                    <m:brk m:alnAt="7"/>
                                  </m:rPr>
                                  <a:rPr kumimoji="1" lang="en-US" altLang="ja-JP" sz="1200" b="0" i="1" smtClean="0">
                                    <a:latin typeface="Cambria Math" panose="02040503050406030204" pitchFamily="18" charset="0"/>
                                  </a:rPr>
                                  <m:t> </m:t>
                                </m:r>
                              </m:e>
                              <m:e>
                                <m:r>
                                  <a:rPr lang="en-US" altLang="ja-JP" sz="1200" i="1">
                                    <a:latin typeface="Cambria Math" panose="02040503050406030204" pitchFamily="18" charset="0"/>
                                  </a:rPr>
                                  <m:t>⋯</m:t>
                                </m:r>
                              </m:e>
                              <m:e>
                                <m:sSub>
                                  <m:sSubPr>
                                    <m:ctrlPr>
                                      <a:rPr lang="en-US" altLang="ja-JP" sz="1200" i="1">
                                        <a:latin typeface="Cambria Math" panose="02040503050406030204" pitchFamily="18" charset="0"/>
                                      </a:rPr>
                                    </m:ctrlPr>
                                  </m:sSubPr>
                                  <m:e>
                                    <m:r>
                                      <m:rPr>
                                        <m:brk m:alnAt="7"/>
                                      </m:rPr>
                                      <a:rPr lang="ja-JP" altLang="en-US" sz="1200" i="1">
                                        <a:latin typeface="Cambria Math" panose="02040503050406030204" pitchFamily="18" charset="0"/>
                                      </a:rPr>
                                      <m:t>𝜃</m:t>
                                    </m:r>
                                  </m:e>
                                  <m:sub>
                                    <m:r>
                                      <a:rPr lang="en-US" altLang="ja-JP" sz="1200" i="1">
                                        <a:latin typeface="Cambria Math" panose="02040503050406030204" pitchFamily="18" charset="0"/>
                                      </a:rPr>
                                      <m:t>1</m:t>
                                    </m:r>
                                    <m:r>
                                      <a:rPr lang="en-US" altLang="ja-JP" sz="1200" b="0" i="1" smtClean="0">
                                        <a:latin typeface="Cambria Math" panose="02040503050406030204" pitchFamily="18" charset="0"/>
                                      </a:rPr>
                                      <m:t>𝑑</m:t>
                                    </m:r>
                                  </m:sub>
                                </m:sSub>
                              </m:e>
                              <m:e>
                                <m:r>
                                  <a:rPr lang="en-US" altLang="ja-JP" sz="1200" i="1">
                                    <a:latin typeface="Cambria Math" panose="02040503050406030204" pitchFamily="18" charset="0"/>
                                  </a:rPr>
                                  <m:t>⋯</m:t>
                                </m:r>
                              </m:e>
                              <m:e>
                                <m:sSub>
                                  <m:sSubPr>
                                    <m:ctrlPr>
                                      <a:rPr lang="en-US" altLang="ja-JP" sz="1200" i="1">
                                        <a:latin typeface="Cambria Math" panose="02040503050406030204" pitchFamily="18" charset="0"/>
                                      </a:rPr>
                                    </m:ctrlPr>
                                  </m:sSubPr>
                                  <m:e>
                                    <m:r>
                                      <m:rPr>
                                        <m:brk m:alnAt="7"/>
                                      </m:rPr>
                                      <a:rPr lang="ja-JP" altLang="en-US" sz="1200" i="1">
                                        <a:latin typeface="Cambria Math" panose="02040503050406030204" pitchFamily="18" charset="0"/>
                                      </a:rPr>
                                      <m:t>𝜃</m:t>
                                    </m:r>
                                  </m:e>
                                  <m:sub>
                                    <m:r>
                                      <a:rPr lang="en-US" altLang="ja-JP" sz="1200" b="0" i="1" smtClean="0">
                                        <a:latin typeface="Cambria Math" panose="02040503050406030204" pitchFamily="18" charset="0"/>
                                      </a:rPr>
                                      <m:t>𝑗</m:t>
                                    </m:r>
                                    <m:r>
                                      <a:rPr lang="en-US" altLang="ja-JP" sz="1200" i="1">
                                        <a:latin typeface="Cambria Math" panose="02040503050406030204" pitchFamily="18" charset="0"/>
                                      </a:rPr>
                                      <m:t>1</m:t>
                                    </m:r>
                                  </m:sub>
                                </m:sSub>
                              </m:e>
                              <m:e>
                                <m:r>
                                  <a:rPr lang="en-US" altLang="ja-JP" sz="1200" i="1">
                                    <a:latin typeface="Cambria Math" panose="02040503050406030204" pitchFamily="18" charset="0"/>
                                  </a:rPr>
                                  <m:t>⋯</m:t>
                                </m:r>
                              </m:e>
                              <m:e>
                                <m:sSub>
                                  <m:sSubPr>
                                    <m:ctrlPr>
                                      <a:rPr lang="en-US" altLang="ja-JP" sz="1200" i="1">
                                        <a:latin typeface="Cambria Math" panose="02040503050406030204" pitchFamily="18" charset="0"/>
                                      </a:rPr>
                                    </m:ctrlPr>
                                  </m:sSubPr>
                                  <m:e>
                                    <m:r>
                                      <m:rPr>
                                        <m:brk m:alnAt="7"/>
                                      </m:rPr>
                                      <a:rPr lang="ja-JP" altLang="en-US" sz="1200" i="1">
                                        <a:latin typeface="Cambria Math" panose="02040503050406030204" pitchFamily="18" charset="0"/>
                                      </a:rPr>
                                      <m:t>𝜃</m:t>
                                    </m:r>
                                  </m:e>
                                  <m:sub>
                                    <m:r>
                                      <a:rPr lang="en-US" altLang="ja-JP" sz="1200" i="1">
                                        <a:latin typeface="Cambria Math" panose="02040503050406030204" pitchFamily="18" charset="0"/>
                                      </a:rPr>
                                      <m:t>𝑗</m:t>
                                    </m:r>
                                    <m:r>
                                      <a:rPr lang="en-US" altLang="ja-JP" sz="1200" b="0" i="1" smtClean="0">
                                        <a:latin typeface="Cambria Math" panose="02040503050406030204" pitchFamily="18" charset="0"/>
                                      </a:rPr>
                                      <m:t>𝑑</m:t>
                                    </m:r>
                                  </m:sub>
                                </m:sSub>
                              </m:e>
                              <m:e>
                                <m:r>
                                  <a:rPr lang="en-US" altLang="ja-JP" sz="1200" i="1">
                                    <a:latin typeface="Cambria Math" panose="02040503050406030204" pitchFamily="18" charset="0"/>
                                  </a:rPr>
                                  <m:t>⋯</m:t>
                                </m:r>
                              </m:e>
                              <m:e>
                                <m:sSub>
                                  <m:sSubPr>
                                    <m:ctrlPr>
                                      <a:rPr lang="en-US" altLang="ja-JP" sz="1200" i="1">
                                        <a:latin typeface="Cambria Math" panose="02040503050406030204" pitchFamily="18" charset="0"/>
                                      </a:rPr>
                                    </m:ctrlPr>
                                  </m:sSubPr>
                                  <m:e>
                                    <m:r>
                                      <m:rPr>
                                        <m:brk m:alnAt="7"/>
                                      </m:rPr>
                                      <a:rPr lang="ja-JP" altLang="en-US" sz="1200" i="1">
                                        <a:latin typeface="Cambria Math" panose="02040503050406030204" pitchFamily="18" charset="0"/>
                                      </a:rPr>
                                      <m:t>𝜃</m:t>
                                    </m:r>
                                  </m:e>
                                  <m:sub>
                                    <m:r>
                                      <a:rPr lang="en-US" altLang="ja-JP" sz="1200" i="1">
                                        <a:latin typeface="Cambria Math" panose="02040503050406030204" pitchFamily="18" charset="0"/>
                                      </a:rPr>
                                      <m:t>𝑏</m:t>
                                    </m:r>
                                    <m:r>
                                      <a:rPr lang="en-US" altLang="ja-JP" sz="1200" i="1">
                                        <a:latin typeface="Cambria Math" panose="02040503050406030204" pitchFamily="18" charset="0"/>
                                      </a:rPr>
                                      <m:t>1</m:t>
                                    </m:r>
                                  </m:sub>
                                </m:sSub>
                              </m:e>
                              <m:e>
                                <m:r>
                                  <a:rPr lang="en-US" altLang="ja-JP" sz="1200" i="1">
                                    <a:latin typeface="Cambria Math" panose="02040503050406030204" pitchFamily="18" charset="0"/>
                                  </a:rPr>
                                  <m:t>⋯</m:t>
                                </m:r>
                              </m:e>
                              <m:e>
                                <m:sSub>
                                  <m:sSubPr>
                                    <m:ctrlPr>
                                      <a:rPr lang="en-US" altLang="ja-JP" sz="1200" i="1" smtClean="0">
                                        <a:latin typeface="Cambria Math" panose="02040503050406030204" pitchFamily="18" charset="0"/>
                                      </a:rPr>
                                    </m:ctrlPr>
                                  </m:sSubPr>
                                  <m:e>
                                    <m:r>
                                      <m:rPr>
                                        <m:brk m:alnAt="7"/>
                                      </m:rPr>
                                      <a:rPr lang="ja-JP" altLang="en-US" sz="1200" i="1">
                                        <a:latin typeface="Cambria Math" panose="02040503050406030204" pitchFamily="18" charset="0"/>
                                      </a:rPr>
                                      <m:t>𝜃</m:t>
                                    </m:r>
                                  </m:e>
                                  <m:sub>
                                    <m:r>
                                      <a:rPr lang="en-US" altLang="ja-JP" sz="1200" b="0" i="1" smtClean="0">
                                        <a:latin typeface="Cambria Math" panose="02040503050406030204" pitchFamily="18" charset="0"/>
                                      </a:rPr>
                                      <m:t>𝑏</m:t>
                                    </m:r>
                                    <m:r>
                                      <a:rPr lang="en-US" altLang="ja-JP" sz="1200" i="1">
                                        <a:latin typeface="Cambria Math" panose="02040503050406030204" pitchFamily="18" charset="0"/>
                                      </a:rPr>
                                      <m:t>𝑑</m:t>
                                    </m:r>
                                  </m:sub>
                                </m:sSub>
                              </m:e>
                            </m:mr>
                          </m:m>
                        </m:e>
                      </m:d>
                      <m:d>
                        <m:dPr>
                          <m:begChr m:val="["/>
                          <m:endChr m:val="]"/>
                          <m:ctrlPr>
                            <a:rPr kumimoji="1" lang="en-US" altLang="ja-JP" sz="1200" b="0" i="1" smtClean="0">
                              <a:latin typeface="Cambria Math" panose="02040503050406030204" pitchFamily="18" charset="0"/>
                            </a:rPr>
                          </m:ctrlPr>
                        </m:dPr>
                        <m:e>
                          <m:m>
                            <m:mPr>
                              <m:mcs>
                                <m:mc>
                                  <m:mcPr>
                                    <m:count m:val="1"/>
                                    <m:mcJc m:val="center"/>
                                  </m:mcPr>
                                </m:mc>
                              </m:mcs>
                              <m:ctrlPr>
                                <a:rPr kumimoji="1" lang="en-US" altLang="ja-JP" sz="1200" b="0" i="1" smtClean="0">
                                  <a:latin typeface="Cambria Math" panose="02040503050406030204" pitchFamily="18" charset="0"/>
                                </a:rPr>
                              </m:ctrlPr>
                            </m:mPr>
                            <m:mr>
                              <m:e>
                                <m:sSub>
                                  <m:sSubPr>
                                    <m:ctrlPr>
                                      <a:rPr lang="en-US" altLang="ja-JP" sz="1200" i="1" smtClean="0">
                                        <a:latin typeface="Cambria Math" panose="02040503050406030204" pitchFamily="18" charset="0"/>
                                      </a:rPr>
                                    </m:ctrlPr>
                                  </m:sSubPr>
                                  <m:e>
                                    <m:r>
                                      <a:rPr lang="ja-JP" altLang="en-US" sz="1200" i="1">
                                        <a:latin typeface="Cambria Math" panose="02040503050406030204" pitchFamily="18" charset="0"/>
                                      </a:rPr>
                                      <m:t>𝜙</m:t>
                                    </m:r>
                                  </m:e>
                                  <m:sub>
                                    <m:r>
                                      <a:rPr lang="en-US" altLang="ja-JP" sz="1200" b="0" i="1" smtClean="0">
                                        <a:latin typeface="Cambria Math" panose="02040503050406030204" pitchFamily="18" charset="0"/>
                                      </a:rPr>
                                      <m:t>1</m:t>
                                    </m:r>
                                  </m:sub>
                                </m:sSub>
                                <m:d>
                                  <m:dPr>
                                    <m:ctrlPr>
                                      <a:rPr lang="en-US" altLang="ja-JP" sz="1200" i="1">
                                        <a:latin typeface="Cambria Math" panose="02040503050406030204" pitchFamily="18" charset="0"/>
                                      </a:rPr>
                                    </m:ctrlPr>
                                  </m:dPr>
                                  <m:e>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𝑥</m:t>
                                        </m:r>
                                      </m:e>
                                      <m:sup>
                                        <m:d>
                                          <m:dPr>
                                            <m:ctrlPr>
                                              <a:rPr lang="en-US" altLang="ja-JP" sz="1200" b="0" i="1" smtClean="0">
                                                <a:latin typeface="Cambria Math" panose="02040503050406030204" pitchFamily="18" charset="0"/>
                                              </a:rPr>
                                            </m:ctrlPr>
                                          </m:dPr>
                                          <m:e>
                                            <m:r>
                                              <a:rPr lang="en-US" altLang="ja-JP" sz="1200" i="1">
                                                <a:latin typeface="Cambria Math" panose="02040503050406030204" pitchFamily="18" charset="0"/>
                                              </a:rPr>
                                              <m:t>1</m:t>
                                            </m:r>
                                          </m:e>
                                        </m:d>
                                      </m:sup>
                                    </m:sSup>
                                  </m:e>
                                </m:d>
                              </m:e>
                            </m:mr>
                            <m:mr>
                              <m:e>
                                <m:r>
                                  <a:rPr lang="en-US" altLang="ja-JP" sz="1200" i="1">
                                    <a:latin typeface="Cambria Math" panose="02040503050406030204" pitchFamily="18" charset="0"/>
                                  </a:rPr>
                                  <m:t>⋮</m:t>
                                </m:r>
                              </m:e>
                            </m:mr>
                            <m:mr>
                              <m:e>
                                <m:sSub>
                                  <m:sSubPr>
                                    <m:ctrlPr>
                                      <a:rPr lang="en-US" altLang="ja-JP" sz="1200" i="1">
                                        <a:latin typeface="Cambria Math" panose="02040503050406030204" pitchFamily="18" charset="0"/>
                                      </a:rPr>
                                    </m:ctrlPr>
                                  </m:sSubPr>
                                  <m:e>
                                    <m:r>
                                      <a:rPr lang="ja-JP" altLang="en-US" sz="1200" i="1">
                                        <a:latin typeface="Cambria Math" panose="02040503050406030204" pitchFamily="18" charset="0"/>
                                      </a:rPr>
                                      <m:t>𝜙</m:t>
                                    </m:r>
                                  </m:e>
                                  <m:sub>
                                    <m:r>
                                      <a:rPr lang="en-US" altLang="ja-JP" sz="1200" i="1">
                                        <a:latin typeface="Cambria Math" panose="02040503050406030204" pitchFamily="18" charset="0"/>
                                      </a:rPr>
                                      <m:t>1</m:t>
                                    </m:r>
                                  </m:sub>
                                </m:sSub>
                                <m:d>
                                  <m:dPr>
                                    <m:ctrlPr>
                                      <a:rPr lang="en-US" altLang="ja-JP" sz="1200" i="1">
                                        <a:latin typeface="Cambria Math" panose="02040503050406030204" pitchFamily="18" charset="0"/>
                                      </a:rPr>
                                    </m:ctrlPr>
                                  </m:dPr>
                                  <m:e>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𝑥</m:t>
                                        </m:r>
                                      </m:e>
                                      <m:sup>
                                        <m:d>
                                          <m:dPr>
                                            <m:ctrlPr>
                                              <a:rPr lang="en-US" altLang="ja-JP" sz="1200" i="1">
                                                <a:latin typeface="Cambria Math" panose="02040503050406030204" pitchFamily="18" charset="0"/>
                                              </a:rPr>
                                            </m:ctrlPr>
                                          </m:dPr>
                                          <m:e>
                                            <m:r>
                                              <a:rPr lang="en-US" altLang="ja-JP" sz="1200" i="1">
                                                <a:latin typeface="Cambria Math" panose="02040503050406030204" pitchFamily="18" charset="0"/>
                                              </a:rPr>
                                              <m:t>𝑑</m:t>
                                            </m:r>
                                          </m:e>
                                        </m:d>
                                      </m:sup>
                                    </m:sSup>
                                  </m:e>
                                </m:d>
                              </m:e>
                            </m:mr>
                            <m:mr>
                              <m:e>
                                <m:r>
                                  <a:rPr lang="en-US" altLang="ja-JP" sz="1200" i="1">
                                    <a:latin typeface="Cambria Math" panose="02040503050406030204" pitchFamily="18" charset="0"/>
                                  </a:rPr>
                                  <m:t>⋮</m:t>
                                </m:r>
                              </m:e>
                            </m:mr>
                            <m:mr>
                              <m:e>
                                <m:sSub>
                                  <m:sSubPr>
                                    <m:ctrlPr>
                                      <a:rPr lang="en-US" altLang="ja-JP" sz="1200" i="1">
                                        <a:latin typeface="Cambria Math" panose="02040503050406030204" pitchFamily="18" charset="0"/>
                                      </a:rPr>
                                    </m:ctrlPr>
                                  </m:sSubPr>
                                  <m:e>
                                    <m:r>
                                      <a:rPr lang="ja-JP" altLang="en-US" sz="1200" i="1">
                                        <a:latin typeface="Cambria Math" panose="02040503050406030204" pitchFamily="18" charset="0"/>
                                      </a:rPr>
                                      <m:t>𝜙</m:t>
                                    </m:r>
                                  </m:e>
                                  <m:sub>
                                    <m:r>
                                      <a:rPr lang="en-US" altLang="ja-JP" sz="1200" i="1">
                                        <a:latin typeface="Cambria Math" panose="02040503050406030204" pitchFamily="18" charset="0"/>
                                      </a:rPr>
                                      <m:t>𝑗</m:t>
                                    </m:r>
                                  </m:sub>
                                </m:sSub>
                                <m:d>
                                  <m:dPr>
                                    <m:ctrlPr>
                                      <a:rPr lang="en-US" altLang="ja-JP" sz="1200" i="1">
                                        <a:latin typeface="Cambria Math" panose="02040503050406030204" pitchFamily="18" charset="0"/>
                                      </a:rPr>
                                    </m:ctrlPr>
                                  </m:dPr>
                                  <m:e>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𝑥</m:t>
                                        </m:r>
                                      </m:e>
                                      <m:sup>
                                        <m:d>
                                          <m:dPr>
                                            <m:ctrlPr>
                                              <a:rPr lang="en-US" altLang="ja-JP" sz="1200" i="1">
                                                <a:latin typeface="Cambria Math" panose="02040503050406030204" pitchFamily="18" charset="0"/>
                                              </a:rPr>
                                            </m:ctrlPr>
                                          </m:dPr>
                                          <m:e>
                                            <m:r>
                                              <a:rPr lang="en-US" altLang="ja-JP" sz="1200" i="1">
                                                <a:latin typeface="Cambria Math" panose="02040503050406030204" pitchFamily="18" charset="0"/>
                                              </a:rPr>
                                              <m:t>1</m:t>
                                            </m:r>
                                          </m:e>
                                        </m:d>
                                      </m:sup>
                                    </m:sSup>
                                  </m:e>
                                </m:d>
                              </m:e>
                            </m:mr>
                            <m:mr>
                              <m:e>
                                <m:eqArr>
                                  <m:eqArrPr>
                                    <m:ctrlPr>
                                      <a:rPr kumimoji="1" lang="en-US" altLang="ja-JP" sz="1200" b="0" i="1" smtClean="0">
                                        <a:latin typeface="Cambria Math" panose="02040503050406030204" pitchFamily="18" charset="0"/>
                                      </a:rPr>
                                    </m:ctrlPr>
                                  </m:eqArrPr>
                                  <m:e>
                                    <m:eqArr>
                                      <m:eqArrPr>
                                        <m:ctrlPr>
                                          <a:rPr kumimoji="1" lang="en-US" altLang="ja-JP" sz="1200" b="0" i="1" smtClean="0">
                                            <a:latin typeface="Cambria Math" panose="02040503050406030204" pitchFamily="18" charset="0"/>
                                          </a:rPr>
                                        </m:ctrlPr>
                                      </m:eqArrPr>
                                      <m:e>
                                        <m:r>
                                          <a:rPr lang="en-US" altLang="ja-JP" sz="1200" i="1">
                                            <a:latin typeface="Cambria Math" panose="02040503050406030204" pitchFamily="18" charset="0"/>
                                          </a:rPr>
                                          <m:t>⋮</m:t>
                                        </m:r>
                                      </m:e>
                                      <m:e>
                                        <m:sSub>
                                          <m:sSubPr>
                                            <m:ctrlPr>
                                              <a:rPr lang="en-US" altLang="ja-JP" sz="1200" i="1">
                                                <a:latin typeface="Cambria Math" panose="02040503050406030204" pitchFamily="18" charset="0"/>
                                              </a:rPr>
                                            </m:ctrlPr>
                                          </m:sSubPr>
                                          <m:e>
                                            <m:r>
                                              <a:rPr lang="ja-JP" altLang="en-US" sz="1200" i="1">
                                                <a:latin typeface="Cambria Math" panose="02040503050406030204" pitchFamily="18" charset="0"/>
                                              </a:rPr>
                                              <m:t>𝜙</m:t>
                                            </m:r>
                                          </m:e>
                                          <m:sub>
                                            <m:r>
                                              <a:rPr lang="en-US" altLang="ja-JP" sz="1200" b="0" i="1" smtClean="0">
                                                <a:latin typeface="Cambria Math" panose="02040503050406030204" pitchFamily="18" charset="0"/>
                                              </a:rPr>
                                              <m:t>𝑗</m:t>
                                            </m:r>
                                          </m:sub>
                                        </m:sSub>
                                        <m:d>
                                          <m:dPr>
                                            <m:ctrlPr>
                                              <a:rPr lang="en-US" altLang="ja-JP" sz="1200" i="1">
                                                <a:latin typeface="Cambria Math" panose="02040503050406030204" pitchFamily="18" charset="0"/>
                                              </a:rPr>
                                            </m:ctrlPr>
                                          </m:dPr>
                                          <m:e>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𝑥</m:t>
                                                </m:r>
                                              </m:e>
                                              <m:sup>
                                                <m:d>
                                                  <m:dPr>
                                                    <m:ctrlPr>
                                                      <a:rPr lang="en-US" altLang="ja-JP" sz="1200" i="1">
                                                        <a:latin typeface="Cambria Math" panose="02040503050406030204" pitchFamily="18" charset="0"/>
                                                      </a:rPr>
                                                    </m:ctrlPr>
                                                  </m:dPr>
                                                  <m:e>
                                                    <m:r>
                                                      <a:rPr lang="en-US" altLang="ja-JP" sz="1200" i="1">
                                                        <a:latin typeface="Cambria Math" panose="02040503050406030204" pitchFamily="18" charset="0"/>
                                                      </a:rPr>
                                                      <m:t>𝑑</m:t>
                                                    </m:r>
                                                  </m:e>
                                                </m:d>
                                              </m:sup>
                                            </m:sSup>
                                          </m:e>
                                        </m:d>
                                      </m:e>
                                    </m:eqArr>
                                  </m:e>
                                  <m:e>
                                    <m:r>
                                      <a:rPr kumimoji="1" lang="en-US" altLang="ja-JP" sz="1200" b="0" i="1" smtClean="0">
                                        <a:latin typeface="Cambria Math" panose="02040503050406030204" pitchFamily="18" charset="0"/>
                                      </a:rPr>
                                      <m:t>⋮</m:t>
                                    </m:r>
                                  </m:e>
                                </m:eqArr>
                              </m:e>
                            </m:mr>
                            <m:mr>
                              <m:e>
                                <m:sSub>
                                  <m:sSubPr>
                                    <m:ctrlPr>
                                      <a:rPr lang="en-US" altLang="ja-JP" sz="1200" i="1">
                                        <a:latin typeface="Cambria Math" panose="02040503050406030204" pitchFamily="18" charset="0"/>
                                      </a:rPr>
                                    </m:ctrlPr>
                                  </m:sSubPr>
                                  <m:e>
                                    <m:r>
                                      <a:rPr lang="ja-JP" altLang="en-US" sz="1200" i="1">
                                        <a:latin typeface="Cambria Math" panose="02040503050406030204" pitchFamily="18" charset="0"/>
                                      </a:rPr>
                                      <m:t>𝜙</m:t>
                                    </m:r>
                                  </m:e>
                                  <m:sub>
                                    <m:r>
                                      <a:rPr lang="en-US" altLang="ja-JP" sz="1200" b="0" i="1" smtClean="0">
                                        <a:latin typeface="Cambria Math" panose="02040503050406030204" pitchFamily="18" charset="0"/>
                                      </a:rPr>
                                      <m:t>𝑏</m:t>
                                    </m:r>
                                  </m:sub>
                                </m:sSub>
                                <m:d>
                                  <m:dPr>
                                    <m:ctrlPr>
                                      <a:rPr lang="en-US" altLang="ja-JP" sz="1200" i="1">
                                        <a:latin typeface="Cambria Math" panose="02040503050406030204" pitchFamily="18" charset="0"/>
                                      </a:rPr>
                                    </m:ctrlPr>
                                  </m:dPr>
                                  <m:e>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𝑥</m:t>
                                        </m:r>
                                      </m:e>
                                      <m:sup>
                                        <m:d>
                                          <m:dPr>
                                            <m:ctrlPr>
                                              <a:rPr lang="en-US" altLang="ja-JP" sz="1200" i="1">
                                                <a:latin typeface="Cambria Math" panose="02040503050406030204" pitchFamily="18" charset="0"/>
                                              </a:rPr>
                                            </m:ctrlPr>
                                          </m:dPr>
                                          <m:e>
                                            <m:r>
                                              <a:rPr lang="en-US" altLang="ja-JP" sz="1200" i="1">
                                                <a:latin typeface="Cambria Math" panose="02040503050406030204" pitchFamily="18" charset="0"/>
                                              </a:rPr>
                                              <m:t>1</m:t>
                                            </m:r>
                                          </m:e>
                                        </m:d>
                                      </m:sup>
                                    </m:sSup>
                                  </m:e>
                                </m:d>
                              </m:e>
                            </m:mr>
                            <m:mr>
                              <m:e>
                                <m:r>
                                  <a:rPr lang="en-US" altLang="ja-JP" sz="1200" i="1">
                                    <a:latin typeface="Cambria Math" panose="02040503050406030204" pitchFamily="18" charset="0"/>
                                  </a:rPr>
                                  <m:t>⋮</m:t>
                                </m:r>
                              </m:e>
                            </m:mr>
                            <m:mr>
                              <m:e>
                                <m:sSub>
                                  <m:sSubPr>
                                    <m:ctrlPr>
                                      <a:rPr lang="en-US" altLang="ja-JP" sz="1200" i="1">
                                        <a:latin typeface="Cambria Math" panose="02040503050406030204" pitchFamily="18" charset="0"/>
                                      </a:rPr>
                                    </m:ctrlPr>
                                  </m:sSubPr>
                                  <m:e>
                                    <m:r>
                                      <a:rPr lang="ja-JP" altLang="en-US" sz="1200" i="1">
                                        <a:latin typeface="Cambria Math" panose="02040503050406030204" pitchFamily="18" charset="0"/>
                                      </a:rPr>
                                      <m:t>𝜙</m:t>
                                    </m:r>
                                  </m:e>
                                  <m:sub>
                                    <m:r>
                                      <a:rPr lang="en-US" altLang="ja-JP" sz="1200" i="1">
                                        <a:latin typeface="Cambria Math" panose="02040503050406030204" pitchFamily="18" charset="0"/>
                                      </a:rPr>
                                      <m:t>𝑏</m:t>
                                    </m:r>
                                  </m:sub>
                                </m:sSub>
                                <m:d>
                                  <m:dPr>
                                    <m:ctrlPr>
                                      <a:rPr lang="en-US" altLang="ja-JP" sz="1200" i="1">
                                        <a:latin typeface="Cambria Math" panose="02040503050406030204" pitchFamily="18" charset="0"/>
                                      </a:rPr>
                                    </m:ctrlPr>
                                  </m:dPr>
                                  <m:e>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𝑥</m:t>
                                        </m:r>
                                      </m:e>
                                      <m:sup>
                                        <m:d>
                                          <m:dPr>
                                            <m:ctrlPr>
                                              <a:rPr lang="en-US" altLang="ja-JP" sz="1200" i="1">
                                                <a:latin typeface="Cambria Math" panose="02040503050406030204" pitchFamily="18" charset="0"/>
                                              </a:rPr>
                                            </m:ctrlPr>
                                          </m:dPr>
                                          <m:e>
                                            <m:r>
                                              <a:rPr lang="en-US" altLang="ja-JP" sz="1200" i="1">
                                                <a:latin typeface="Cambria Math" panose="02040503050406030204" pitchFamily="18" charset="0"/>
                                              </a:rPr>
                                              <m:t>𝑑</m:t>
                                            </m:r>
                                          </m:e>
                                        </m:d>
                                      </m:sup>
                                    </m:sSup>
                                  </m:e>
                                </m:d>
                              </m:e>
                            </m:mr>
                          </m:m>
                        </m:e>
                      </m:d>
                    </m:oMath>
                  </m:oMathPara>
                </a14:m>
                <a:endParaRPr kumimoji="1" lang="ja-JP" altLang="en-US" sz="1200" dirty="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5013247" y="4413499"/>
                <a:ext cx="4331268" cy="2155398"/>
              </a:xfrm>
              <a:prstGeom prst="rect">
                <a:avLst/>
              </a:prstGeom>
              <a:blipFill rotWithShape="0">
                <a:blip r:embed="rId9"/>
                <a:stretch>
                  <a:fillRect/>
                </a:stretch>
              </a:blipFill>
              <a:ln>
                <a:solidFill>
                  <a:srgbClr val="7030A0"/>
                </a:solidFill>
              </a:ln>
            </p:spPr>
            <p:txBody>
              <a:bodyPr/>
              <a:lstStyle/>
              <a:p>
                <a:r>
                  <a:rPr lang="ja-JP" altLang="en-US">
                    <a:noFill/>
                  </a:rPr>
                  <a:t> </a:t>
                </a:r>
              </a:p>
            </p:txBody>
          </p:sp>
        </mc:Fallback>
      </mc:AlternateContent>
      <p:sp>
        <p:nvSpPr>
          <p:cNvPr id="36" name="テキスト ボックス 35"/>
          <p:cNvSpPr txBox="1"/>
          <p:nvPr/>
        </p:nvSpPr>
        <p:spPr>
          <a:xfrm>
            <a:off x="6958149" y="4058771"/>
            <a:ext cx="1010194" cy="276999"/>
          </a:xfrm>
          <a:prstGeom prst="rect">
            <a:avLst/>
          </a:prstGeom>
          <a:noFill/>
        </p:spPr>
        <p:txBody>
          <a:bodyPr wrap="square" rtlCol="0">
            <a:spAutoFit/>
          </a:bodyPr>
          <a:lstStyle/>
          <a:p>
            <a:r>
              <a:rPr lang="ja-JP" altLang="en-US" sz="1200" dirty="0" smtClean="0"/>
              <a:t>加法モデル</a:t>
            </a:r>
            <a:endParaRPr kumimoji="1" lang="ja-JP" altLang="en-US" sz="1200" dirty="0"/>
          </a:p>
        </p:txBody>
      </p:sp>
      <p:cxnSp>
        <p:nvCxnSpPr>
          <p:cNvPr id="40" name="直線矢印コネクタ 39"/>
          <p:cNvCxnSpPr>
            <a:stCxn id="22" idx="2"/>
            <a:endCxn id="34" idx="0"/>
          </p:cNvCxnSpPr>
          <p:nvPr/>
        </p:nvCxnSpPr>
        <p:spPr>
          <a:xfrm>
            <a:off x="5630044" y="4016025"/>
            <a:ext cx="1548837" cy="39747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3" name="右中かっこ 42"/>
          <p:cNvSpPr/>
          <p:nvPr/>
        </p:nvSpPr>
        <p:spPr>
          <a:xfrm rot="5400000">
            <a:off x="1791858" y="5272784"/>
            <a:ext cx="99014" cy="2343601"/>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4" name="テキスト ボックス 43"/>
              <p:cNvSpPr txBox="1"/>
              <p:nvPr/>
            </p:nvSpPr>
            <p:spPr>
              <a:xfrm>
                <a:off x="1205639" y="6494092"/>
                <a:ext cx="1271452" cy="280333"/>
              </a:xfrm>
              <a:prstGeom prst="rect">
                <a:avLst/>
              </a:prstGeom>
              <a:noFill/>
            </p:spPr>
            <p:txBody>
              <a:bodyPr wrap="square" rtlCol="0">
                <a:spAutoFit/>
              </a:bodyPr>
              <a:lstStyle/>
              <a:p>
                <a14:m>
                  <m:oMath xmlns:m="http://schemas.openxmlformats.org/officeDocument/2006/math">
                    <m:sSup>
                      <m:sSupPr>
                        <m:ctrlPr>
                          <a:rPr kumimoji="1" lang="en-US" altLang="ja-JP" sz="1200" i="1" smtClean="0">
                            <a:latin typeface="Cambria Math" panose="02040503050406030204" pitchFamily="18" charset="0"/>
                          </a:rPr>
                        </m:ctrlPr>
                      </m:sSupPr>
                      <m:e>
                        <m:r>
                          <a:rPr kumimoji="1" lang="en-US" altLang="ja-JP" sz="1200" i="1" smtClean="0">
                            <a:latin typeface="Cambria Math" panose="02040503050406030204" pitchFamily="18" charset="0"/>
                          </a:rPr>
                          <m:t>𝑏</m:t>
                        </m:r>
                      </m:e>
                      <m:sup>
                        <m:r>
                          <a:rPr kumimoji="1" lang="en-US" altLang="ja-JP" sz="1200" b="0" i="1" smtClean="0">
                            <a:latin typeface="Cambria Math" panose="02040503050406030204" pitchFamily="18" charset="0"/>
                          </a:rPr>
                          <m:t>𝑑</m:t>
                        </m:r>
                      </m:sup>
                    </m:sSup>
                  </m:oMath>
                </a14:m>
                <a:r>
                  <a:rPr kumimoji="1" lang="ja-JP" altLang="en-US" sz="1200" dirty="0" smtClean="0"/>
                  <a:t>の組み合わせ</a:t>
                </a:r>
                <a:endParaRPr kumimoji="1" lang="ja-JP" altLang="en-US" sz="1200" dirty="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1205639" y="6494092"/>
                <a:ext cx="1271452" cy="280333"/>
              </a:xfrm>
              <a:prstGeom prst="rect">
                <a:avLst/>
              </a:prstGeom>
              <a:blipFill rotWithShape="0">
                <a:blip r:embed="rId10"/>
                <a:stretch>
                  <a:fillRect t="-2174" b="-13043"/>
                </a:stretch>
              </a:blipFill>
            </p:spPr>
            <p:txBody>
              <a:bodyPr/>
              <a:lstStyle/>
              <a:p>
                <a:r>
                  <a:rPr lang="ja-JP" altLang="en-US">
                    <a:noFill/>
                  </a:rPr>
                  <a:t> </a:t>
                </a:r>
              </a:p>
            </p:txBody>
          </p:sp>
        </mc:Fallback>
      </mc:AlternateContent>
      <p:sp>
        <p:nvSpPr>
          <p:cNvPr id="45" name="右中かっこ 44"/>
          <p:cNvSpPr/>
          <p:nvPr/>
        </p:nvSpPr>
        <p:spPr>
          <a:xfrm rot="5400000">
            <a:off x="6796996" y="3882092"/>
            <a:ext cx="65520" cy="3480715"/>
          </a:xfrm>
          <a:prstGeom prst="rightBrace">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6" name="テキスト ボックス 45"/>
              <p:cNvSpPr txBox="1"/>
              <p:nvPr/>
            </p:nvSpPr>
            <p:spPr>
              <a:xfrm>
                <a:off x="6139527" y="5698613"/>
                <a:ext cx="1380458" cy="276999"/>
              </a:xfrm>
              <a:prstGeom prst="rect">
                <a:avLst/>
              </a:prstGeom>
              <a:noFill/>
            </p:spPr>
            <p:txBody>
              <a:bodyPr wrap="square" rtlCol="0">
                <a:spAutoFit/>
              </a:bodyPr>
              <a:lstStyle/>
              <a:p>
                <a14:m>
                  <m:oMath xmlns:m="http://schemas.openxmlformats.org/officeDocument/2006/math">
                    <m:r>
                      <a:rPr lang="en-US" altLang="ja-JP" sz="1200" i="1">
                        <a:latin typeface="Cambria Math" panose="02040503050406030204" pitchFamily="18" charset="0"/>
                      </a:rPr>
                      <m:t>𝑏𝑑</m:t>
                    </m:r>
                  </m:oMath>
                </a14:m>
                <a:r>
                  <a:rPr kumimoji="1" lang="ja-JP" altLang="en-US" sz="1200" dirty="0" smtClean="0"/>
                  <a:t> の組み合わせ</a:t>
                </a:r>
                <a:endParaRPr kumimoji="1" lang="ja-JP" altLang="en-US" sz="1200" dirty="0"/>
              </a:p>
            </p:txBody>
          </p:sp>
        </mc:Choice>
        <mc:Fallback xmlns="">
          <p:sp>
            <p:nvSpPr>
              <p:cNvPr id="46" name="テキスト ボックス 45"/>
              <p:cNvSpPr txBox="1">
                <a:spLocks noRot="1" noChangeAspect="1" noMove="1" noResize="1" noEditPoints="1" noAdjustHandles="1" noChangeArrowheads="1" noChangeShapeType="1" noTextEdit="1"/>
              </p:cNvSpPr>
              <p:nvPr/>
            </p:nvSpPr>
            <p:spPr>
              <a:xfrm>
                <a:off x="6139527" y="5698613"/>
                <a:ext cx="1380458" cy="276999"/>
              </a:xfrm>
              <a:prstGeom prst="rect">
                <a:avLst/>
              </a:prstGeom>
              <a:blipFill rotWithShape="0">
                <a:blip r:embed="rId11"/>
                <a:stretch>
                  <a:fillRect t="-4444" b="-15556"/>
                </a:stretch>
              </a:blipFill>
            </p:spPr>
            <p:txBody>
              <a:bodyPr/>
              <a:lstStyle/>
              <a:p>
                <a:r>
                  <a:rPr lang="ja-JP" altLang="en-US">
                    <a:noFill/>
                  </a:rPr>
                  <a:t> </a:t>
                </a:r>
              </a:p>
            </p:txBody>
          </p:sp>
        </mc:Fallback>
      </mc:AlternateContent>
      <p:sp>
        <p:nvSpPr>
          <p:cNvPr id="48" name="正方形/長方形 47"/>
          <p:cNvSpPr/>
          <p:nvPr/>
        </p:nvSpPr>
        <p:spPr>
          <a:xfrm>
            <a:off x="1284420" y="6529816"/>
            <a:ext cx="180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9" name="正方形/長方形 48"/>
          <p:cNvSpPr/>
          <p:nvPr/>
        </p:nvSpPr>
        <p:spPr>
          <a:xfrm>
            <a:off x="6205476" y="5747112"/>
            <a:ext cx="216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0" name="正方形/長方形 29"/>
          <p:cNvSpPr/>
          <p:nvPr/>
        </p:nvSpPr>
        <p:spPr>
          <a:xfrm>
            <a:off x="6600565" y="1646498"/>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1" name="正方形/長方形 30"/>
          <p:cNvSpPr/>
          <p:nvPr/>
        </p:nvSpPr>
        <p:spPr>
          <a:xfrm>
            <a:off x="6802414" y="1800311"/>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3" name="正方形/長方形 32"/>
          <p:cNvSpPr/>
          <p:nvPr/>
        </p:nvSpPr>
        <p:spPr>
          <a:xfrm>
            <a:off x="5976776" y="2229879"/>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5" name="正方形/長方形 34"/>
          <p:cNvSpPr/>
          <p:nvPr/>
        </p:nvSpPr>
        <p:spPr>
          <a:xfrm>
            <a:off x="954085" y="5588934"/>
            <a:ext cx="324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7" name="正方形/長方形 36"/>
          <p:cNvSpPr/>
          <p:nvPr/>
        </p:nvSpPr>
        <p:spPr>
          <a:xfrm>
            <a:off x="7018414" y="4103167"/>
            <a:ext cx="324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Tree>
    <p:extLst>
      <p:ext uri="{BB962C8B-B14F-4D97-AF65-F5344CB8AC3E}">
        <p14:creationId xmlns:p14="http://schemas.microsoft.com/office/powerpoint/2010/main" val="3851224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0" y="102591"/>
            <a:ext cx="4031329" cy="6424217"/>
          </a:xfrm>
          <a:prstGeom prst="rect">
            <a:avLst/>
          </a:prstGeom>
        </p:spPr>
      </p:pic>
      <p:pic>
        <p:nvPicPr>
          <p:cNvPr id="5" name="図 4"/>
          <p:cNvPicPr>
            <a:picLocks noChangeAspect="1"/>
          </p:cNvPicPr>
          <p:nvPr/>
        </p:nvPicPr>
        <p:blipFill>
          <a:blip r:embed="rId3"/>
          <a:stretch>
            <a:fillRect/>
          </a:stretch>
        </p:blipFill>
        <p:spPr>
          <a:xfrm>
            <a:off x="4091766" y="110202"/>
            <a:ext cx="4008467" cy="6637595"/>
          </a:xfrm>
          <a:prstGeom prst="rect">
            <a:avLst/>
          </a:prstGeom>
        </p:spPr>
      </p:pic>
      <p:pic>
        <p:nvPicPr>
          <p:cNvPr id="6" name="図 5"/>
          <p:cNvPicPr>
            <a:picLocks noChangeAspect="1"/>
          </p:cNvPicPr>
          <p:nvPr/>
        </p:nvPicPr>
        <p:blipFill>
          <a:blip r:embed="rId4"/>
          <a:stretch>
            <a:fillRect/>
          </a:stretch>
        </p:blipFill>
        <p:spPr>
          <a:xfrm>
            <a:off x="8160670" y="110202"/>
            <a:ext cx="3977985" cy="3048264"/>
          </a:xfrm>
          <a:prstGeom prst="rect">
            <a:avLst/>
          </a:prstGeom>
        </p:spPr>
      </p:pic>
      <p:sp>
        <p:nvSpPr>
          <p:cNvPr id="7" name="正方形/長方形 6"/>
          <p:cNvSpPr/>
          <p:nvPr/>
        </p:nvSpPr>
        <p:spPr>
          <a:xfrm>
            <a:off x="1998246" y="1773672"/>
            <a:ext cx="10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8" name="正方形/長方形 7"/>
          <p:cNvSpPr/>
          <p:nvPr/>
        </p:nvSpPr>
        <p:spPr>
          <a:xfrm>
            <a:off x="5987999" y="1969613"/>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 name="正方形/長方形 8"/>
          <p:cNvSpPr/>
          <p:nvPr/>
        </p:nvSpPr>
        <p:spPr>
          <a:xfrm>
            <a:off x="966280" y="3481253"/>
            <a:ext cx="10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0" name="正方形/長方形 9"/>
          <p:cNvSpPr/>
          <p:nvPr/>
        </p:nvSpPr>
        <p:spPr>
          <a:xfrm>
            <a:off x="2468508" y="2440579"/>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 name="正方形/長方形 10"/>
          <p:cNvSpPr/>
          <p:nvPr/>
        </p:nvSpPr>
        <p:spPr>
          <a:xfrm>
            <a:off x="2377069" y="2627812"/>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2" name="正方形/長方形 11"/>
          <p:cNvSpPr/>
          <p:nvPr/>
        </p:nvSpPr>
        <p:spPr>
          <a:xfrm>
            <a:off x="2764601" y="2919551"/>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3" name="正方形/長方形 12"/>
          <p:cNvSpPr/>
          <p:nvPr/>
        </p:nvSpPr>
        <p:spPr>
          <a:xfrm>
            <a:off x="3012795" y="2925514"/>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4" name="正方形/長方形 13"/>
          <p:cNvSpPr/>
          <p:nvPr/>
        </p:nvSpPr>
        <p:spPr>
          <a:xfrm>
            <a:off x="3118523" y="4055317"/>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5" name="正方形/長方形 14"/>
          <p:cNvSpPr/>
          <p:nvPr/>
        </p:nvSpPr>
        <p:spPr>
          <a:xfrm>
            <a:off x="3109814" y="3677507"/>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6" name="正方形/長方形 15"/>
          <p:cNvSpPr/>
          <p:nvPr/>
        </p:nvSpPr>
        <p:spPr>
          <a:xfrm>
            <a:off x="7172362" y="3144380"/>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7" name="正方形/長方形 16"/>
          <p:cNvSpPr/>
          <p:nvPr/>
        </p:nvSpPr>
        <p:spPr>
          <a:xfrm>
            <a:off x="7215907" y="5082037"/>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8" name="正方形/長方形 17"/>
          <p:cNvSpPr/>
          <p:nvPr/>
        </p:nvSpPr>
        <p:spPr>
          <a:xfrm>
            <a:off x="4581563" y="5260873"/>
            <a:ext cx="46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9" name="正方形/長方形 18"/>
          <p:cNvSpPr/>
          <p:nvPr/>
        </p:nvSpPr>
        <p:spPr>
          <a:xfrm>
            <a:off x="7224616" y="5270478"/>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0" name="正方形/長方形 19"/>
          <p:cNvSpPr/>
          <p:nvPr/>
        </p:nvSpPr>
        <p:spPr>
          <a:xfrm>
            <a:off x="4815563" y="5465524"/>
            <a:ext cx="46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1" name="正方形/長方形 20"/>
          <p:cNvSpPr/>
          <p:nvPr/>
        </p:nvSpPr>
        <p:spPr>
          <a:xfrm>
            <a:off x="5032145" y="5652757"/>
            <a:ext cx="46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2" name="正方形/長方形 21"/>
          <p:cNvSpPr/>
          <p:nvPr/>
        </p:nvSpPr>
        <p:spPr>
          <a:xfrm>
            <a:off x="2114955" y="794132"/>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3" name="正方形/長方形 22"/>
          <p:cNvSpPr/>
          <p:nvPr/>
        </p:nvSpPr>
        <p:spPr>
          <a:xfrm>
            <a:off x="2209520" y="598190"/>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4" name="正方形/長方形 23"/>
          <p:cNvSpPr/>
          <p:nvPr/>
        </p:nvSpPr>
        <p:spPr>
          <a:xfrm>
            <a:off x="4382399" y="5838718"/>
            <a:ext cx="43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5" name="正方形/長方形 24"/>
          <p:cNvSpPr/>
          <p:nvPr/>
        </p:nvSpPr>
        <p:spPr>
          <a:xfrm>
            <a:off x="5360532" y="5838718"/>
            <a:ext cx="25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6" name="正方形/長方形 25"/>
          <p:cNvSpPr/>
          <p:nvPr/>
        </p:nvSpPr>
        <p:spPr>
          <a:xfrm>
            <a:off x="10598738" y="313129"/>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7" name="正方形/長方形 26"/>
          <p:cNvSpPr/>
          <p:nvPr/>
        </p:nvSpPr>
        <p:spPr>
          <a:xfrm>
            <a:off x="11194824" y="704714"/>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9" name="正方形/長方形 28"/>
          <p:cNvSpPr/>
          <p:nvPr/>
        </p:nvSpPr>
        <p:spPr>
          <a:xfrm>
            <a:off x="9244555" y="517481"/>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0" name="正方形/長方形 29"/>
          <p:cNvSpPr/>
          <p:nvPr/>
        </p:nvSpPr>
        <p:spPr>
          <a:xfrm>
            <a:off x="10873345" y="883550"/>
            <a:ext cx="79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1" name="正方形/長方形 30"/>
          <p:cNvSpPr/>
          <p:nvPr/>
        </p:nvSpPr>
        <p:spPr>
          <a:xfrm>
            <a:off x="9144694" y="1068760"/>
            <a:ext cx="100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pic>
        <p:nvPicPr>
          <p:cNvPr id="32" name="図 31"/>
          <p:cNvPicPr>
            <a:picLocks noChangeAspect="1"/>
          </p:cNvPicPr>
          <p:nvPr/>
        </p:nvPicPr>
        <p:blipFill>
          <a:blip r:embed="rId5"/>
          <a:stretch>
            <a:fillRect/>
          </a:stretch>
        </p:blipFill>
        <p:spPr>
          <a:xfrm>
            <a:off x="8224884" y="3267983"/>
            <a:ext cx="2847619" cy="409524"/>
          </a:xfrm>
          <a:prstGeom prst="rect">
            <a:avLst/>
          </a:prstGeom>
          <a:ln>
            <a:solidFill>
              <a:srgbClr val="C00000"/>
            </a:solidFill>
          </a:ln>
        </p:spPr>
      </p:pic>
      <p:sp>
        <p:nvSpPr>
          <p:cNvPr id="33" name="フリーフォーム 32"/>
          <p:cNvSpPr/>
          <p:nvPr/>
        </p:nvSpPr>
        <p:spPr>
          <a:xfrm>
            <a:off x="8142514" y="461554"/>
            <a:ext cx="1018903" cy="2804160"/>
          </a:xfrm>
          <a:custGeom>
            <a:avLst/>
            <a:gdLst>
              <a:gd name="connsiteX0" fmla="*/ 69669 w 1018903"/>
              <a:gd name="connsiteY0" fmla="*/ 2804160 h 2804160"/>
              <a:gd name="connsiteX1" fmla="*/ 34835 w 1018903"/>
              <a:gd name="connsiteY1" fmla="*/ 2682240 h 2804160"/>
              <a:gd name="connsiteX2" fmla="*/ 0 w 1018903"/>
              <a:gd name="connsiteY2" fmla="*/ 17417 h 2804160"/>
              <a:gd name="connsiteX3" fmla="*/ 862149 w 1018903"/>
              <a:gd name="connsiteY3" fmla="*/ 17417 h 2804160"/>
              <a:gd name="connsiteX4" fmla="*/ 1018903 w 1018903"/>
              <a:gd name="connsiteY4" fmla="*/ 0 h 2804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903" h="2804160">
                <a:moveTo>
                  <a:pt x="69669" y="2804160"/>
                </a:moveTo>
                <a:lnTo>
                  <a:pt x="34835" y="2682240"/>
                </a:lnTo>
                <a:lnTo>
                  <a:pt x="0" y="17417"/>
                </a:lnTo>
                <a:lnTo>
                  <a:pt x="862149" y="17417"/>
                </a:lnTo>
                <a:lnTo>
                  <a:pt x="1018903" y="0"/>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82313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0" y="102591"/>
            <a:ext cx="4031329" cy="6424217"/>
          </a:xfrm>
          <a:prstGeom prst="rect">
            <a:avLst/>
          </a:prstGeom>
        </p:spPr>
      </p:pic>
      <p:pic>
        <p:nvPicPr>
          <p:cNvPr id="5" name="図 4"/>
          <p:cNvPicPr>
            <a:picLocks noChangeAspect="1"/>
          </p:cNvPicPr>
          <p:nvPr/>
        </p:nvPicPr>
        <p:blipFill>
          <a:blip r:embed="rId3"/>
          <a:stretch>
            <a:fillRect/>
          </a:stretch>
        </p:blipFill>
        <p:spPr>
          <a:xfrm>
            <a:off x="4091766" y="110202"/>
            <a:ext cx="4008467" cy="6637595"/>
          </a:xfrm>
          <a:prstGeom prst="rect">
            <a:avLst/>
          </a:prstGeom>
        </p:spPr>
      </p:pic>
      <p:pic>
        <p:nvPicPr>
          <p:cNvPr id="6" name="図 5"/>
          <p:cNvPicPr>
            <a:picLocks noChangeAspect="1"/>
          </p:cNvPicPr>
          <p:nvPr/>
        </p:nvPicPr>
        <p:blipFill>
          <a:blip r:embed="rId4"/>
          <a:stretch>
            <a:fillRect/>
          </a:stretch>
        </p:blipFill>
        <p:spPr>
          <a:xfrm>
            <a:off x="8160670" y="110202"/>
            <a:ext cx="3977985" cy="3048264"/>
          </a:xfrm>
          <a:prstGeom prst="rect">
            <a:avLst/>
          </a:prstGeom>
        </p:spPr>
      </p:pic>
      <p:sp>
        <p:nvSpPr>
          <p:cNvPr id="7" name="正方形/長方形 6"/>
          <p:cNvSpPr/>
          <p:nvPr/>
        </p:nvSpPr>
        <p:spPr>
          <a:xfrm>
            <a:off x="1998246" y="1773672"/>
            <a:ext cx="10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8" name="正方形/長方形 7"/>
          <p:cNvSpPr/>
          <p:nvPr/>
        </p:nvSpPr>
        <p:spPr>
          <a:xfrm>
            <a:off x="5987999" y="1969613"/>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 name="正方形/長方形 8"/>
          <p:cNvSpPr/>
          <p:nvPr/>
        </p:nvSpPr>
        <p:spPr>
          <a:xfrm>
            <a:off x="966280" y="3481253"/>
            <a:ext cx="10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0" name="正方形/長方形 9"/>
          <p:cNvSpPr/>
          <p:nvPr/>
        </p:nvSpPr>
        <p:spPr>
          <a:xfrm>
            <a:off x="2468508" y="2440579"/>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 name="正方形/長方形 10"/>
          <p:cNvSpPr/>
          <p:nvPr/>
        </p:nvSpPr>
        <p:spPr>
          <a:xfrm>
            <a:off x="2377069" y="2627812"/>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2" name="正方形/長方形 11"/>
          <p:cNvSpPr/>
          <p:nvPr/>
        </p:nvSpPr>
        <p:spPr>
          <a:xfrm>
            <a:off x="2764601" y="2919551"/>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3" name="正方形/長方形 12"/>
          <p:cNvSpPr/>
          <p:nvPr/>
        </p:nvSpPr>
        <p:spPr>
          <a:xfrm>
            <a:off x="3012795" y="2925514"/>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4" name="正方形/長方形 13"/>
          <p:cNvSpPr/>
          <p:nvPr/>
        </p:nvSpPr>
        <p:spPr>
          <a:xfrm>
            <a:off x="3118523" y="4055317"/>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5" name="正方形/長方形 14"/>
          <p:cNvSpPr/>
          <p:nvPr/>
        </p:nvSpPr>
        <p:spPr>
          <a:xfrm>
            <a:off x="3109814" y="3677507"/>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6" name="正方形/長方形 15"/>
          <p:cNvSpPr/>
          <p:nvPr/>
        </p:nvSpPr>
        <p:spPr>
          <a:xfrm>
            <a:off x="7172362" y="3144380"/>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7" name="正方形/長方形 16"/>
          <p:cNvSpPr/>
          <p:nvPr/>
        </p:nvSpPr>
        <p:spPr>
          <a:xfrm>
            <a:off x="7215907" y="5082037"/>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8" name="正方形/長方形 17"/>
          <p:cNvSpPr/>
          <p:nvPr/>
        </p:nvSpPr>
        <p:spPr>
          <a:xfrm>
            <a:off x="4581563" y="5260873"/>
            <a:ext cx="46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9" name="正方形/長方形 18"/>
          <p:cNvSpPr/>
          <p:nvPr/>
        </p:nvSpPr>
        <p:spPr>
          <a:xfrm>
            <a:off x="7224616" y="5270478"/>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0" name="正方形/長方形 19"/>
          <p:cNvSpPr/>
          <p:nvPr/>
        </p:nvSpPr>
        <p:spPr>
          <a:xfrm>
            <a:off x="4815563" y="5465524"/>
            <a:ext cx="46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1" name="正方形/長方形 20"/>
          <p:cNvSpPr/>
          <p:nvPr/>
        </p:nvSpPr>
        <p:spPr>
          <a:xfrm>
            <a:off x="5032145" y="5652757"/>
            <a:ext cx="46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2" name="正方形/長方形 21"/>
          <p:cNvSpPr/>
          <p:nvPr/>
        </p:nvSpPr>
        <p:spPr>
          <a:xfrm>
            <a:off x="2114955" y="794132"/>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3" name="正方形/長方形 22"/>
          <p:cNvSpPr/>
          <p:nvPr/>
        </p:nvSpPr>
        <p:spPr>
          <a:xfrm>
            <a:off x="2209520" y="598190"/>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4" name="正方形/長方形 23"/>
          <p:cNvSpPr/>
          <p:nvPr/>
        </p:nvSpPr>
        <p:spPr>
          <a:xfrm>
            <a:off x="4382399" y="5838718"/>
            <a:ext cx="43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5" name="正方形/長方形 24"/>
          <p:cNvSpPr/>
          <p:nvPr/>
        </p:nvSpPr>
        <p:spPr>
          <a:xfrm>
            <a:off x="5360532" y="5838718"/>
            <a:ext cx="25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6" name="正方形/長方形 25"/>
          <p:cNvSpPr/>
          <p:nvPr/>
        </p:nvSpPr>
        <p:spPr>
          <a:xfrm>
            <a:off x="10598738" y="313129"/>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7" name="正方形/長方形 26"/>
          <p:cNvSpPr/>
          <p:nvPr/>
        </p:nvSpPr>
        <p:spPr>
          <a:xfrm>
            <a:off x="11194824" y="704714"/>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9" name="正方形/長方形 28"/>
          <p:cNvSpPr/>
          <p:nvPr/>
        </p:nvSpPr>
        <p:spPr>
          <a:xfrm>
            <a:off x="9244555" y="517481"/>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0" name="正方形/長方形 29"/>
          <p:cNvSpPr/>
          <p:nvPr/>
        </p:nvSpPr>
        <p:spPr>
          <a:xfrm>
            <a:off x="10873345" y="883550"/>
            <a:ext cx="79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1" name="正方形/長方形 30"/>
          <p:cNvSpPr/>
          <p:nvPr/>
        </p:nvSpPr>
        <p:spPr>
          <a:xfrm>
            <a:off x="9144694" y="1068760"/>
            <a:ext cx="100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pic>
        <p:nvPicPr>
          <p:cNvPr id="32" name="図 31"/>
          <p:cNvPicPr>
            <a:picLocks noChangeAspect="1"/>
          </p:cNvPicPr>
          <p:nvPr/>
        </p:nvPicPr>
        <p:blipFill>
          <a:blip r:embed="rId5"/>
          <a:stretch>
            <a:fillRect/>
          </a:stretch>
        </p:blipFill>
        <p:spPr>
          <a:xfrm>
            <a:off x="8224884" y="3267983"/>
            <a:ext cx="2847619" cy="409524"/>
          </a:xfrm>
          <a:prstGeom prst="rect">
            <a:avLst/>
          </a:prstGeom>
          <a:ln>
            <a:solidFill>
              <a:srgbClr val="C00000"/>
            </a:solidFill>
          </a:ln>
        </p:spPr>
      </p:pic>
      <p:sp>
        <p:nvSpPr>
          <p:cNvPr id="33" name="フリーフォーム 32"/>
          <p:cNvSpPr/>
          <p:nvPr/>
        </p:nvSpPr>
        <p:spPr>
          <a:xfrm>
            <a:off x="8142514" y="461554"/>
            <a:ext cx="1018903" cy="2804160"/>
          </a:xfrm>
          <a:custGeom>
            <a:avLst/>
            <a:gdLst>
              <a:gd name="connsiteX0" fmla="*/ 69669 w 1018903"/>
              <a:gd name="connsiteY0" fmla="*/ 2804160 h 2804160"/>
              <a:gd name="connsiteX1" fmla="*/ 34835 w 1018903"/>
              <a:gd name="connsiteY1" fmla="*/ 2682240 h 2804160"/>
              <a:gd name="connsiteX2" fmla="*/ 0 w 1018903"/>
              <a:gd name="connsiteY2" fmla="*/ 17417 h 2804160"/>
              <a:gd name="connsiteX3" fmla="*/ 862149 w 1018903"/>
              <a:gd name="connsiteY3" fmla="*/ 17417 h 2804160"/>
              <a:gd name="connsiteX4" fmla="*/ 1018903 w 1018903"/>
              <a:gd name="connsiteY4" fmla="*/ 0 h 2804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903" h="2804160">
                <a:moveTo>
                  <a:pt x="69669" y="2804160"/>
                </a:moveTo>
                <a:lnTo>
                  <a:pt x="34835" y="2682240"/>
                </a:lnTo>
                <a:lnTo>
                  <a:pt x="0" y="17417"/>
                </a:lnTo>
                <a:lnTo>
                  <a:pt x="862149" y="17417"/>
                </a:lnTo>
                <a:lnTo>
                  <a:pt x="1018903" y="0"/>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2340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図 42"/>
          <p:cNvPicPr>
            <a:picLocks noChangeAspect="1"/>
          </p:cNvPicPr>
          <p:nvPr/>
        </p:nvPicPr>
        <p:blipFill rotWithShape="1">
          <a:blip r:embed="rId2" cstate="screen">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a:ext>
            </a:extLst>
          </a:blip>
          <a:srcRect l="7276" r="3289"/>
          <a:stretch/>
        </p:blipFill>
        <p:spPr>
          <a:xfrm>
            <a:off x="8572162" y="4118100"/>
            <a:ext cx="3733800" cy="805269"/>
          </a:xfrm>
          <a:prstGeom prst="rect">
            <a:avLst/>
          </a:prstGeom>
          <a:ln>
            <a:solidFill>
              <a:srgbClr val="C00000"/>
            </a:solidFill>
          </a:ln>
        </p:spPr>
      </p:pic>
      <p:pic>
        <p:nvPicPr>
          <p:cNvPr id="4" name="図 3"/>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0" y="0"/>
            <a:ext cx="4146485" cy="6124040"/>
          </a:xfrm>
          <a:prstGeom prst="rect">
            <a:avLst/>
          </a:prstGeom>
        </p:spPr>
      </p:pic>
      <p:pic>
        <p:nvPicPr>
          <p:cNvPr id="5" name="図 4"/>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Lst>
          </a:blip>
          <a:stretch>
            <a:fillRect/>
          </a:stretch>
        </p:blipFill>
        <p:spPr>
          <a:xfrm>
            <a:off x="4230093" y="0"/>
            <a:ext cx="4189013" cy="6287064"/>
          </a:xfrm>
          <a:prstGeom prst="rect">
            <a:avLst/>
          </a:prstGeom>
        </p:spPr>
      </p:pic>
      <p:pic>
        <p:nvPicPr>
          <p:cNvPr id="6" name="図 5"/>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contrast="40000"/>
                    </a14:imgEffect>
                  </a14:imgLayer>
                </a14:imgProps>
              </a:ext>
            </a:extLst>
          </a:blip>
          <a:stretch>
            <a:fillRect/>
          </a:stretch>
        </p:blipFill>
        <p:spPr>
          <a:xfrm>
            <a:off x="8502714" y="0"/>
            <a:ext cx="4139397" cy="3962197"/>
          </a:xfrm>
          <a:prstGeom prst="rect">
            <a:avLst/>
          </a:prstGeom>
        </p:spPr>
      </p:pic>
      <p:sp>
        <p:nvSpPr>
          <p:cNvPr id="7" name="正方形/長方形 6"/>
          <p:cNvSpPr/>
          <p:nvPr/>
        </p:nvSpPr>
        <p:spPr>
          <a:xfrm>
            <a:off x="3154466" y="1928148"/>
            <a:ext cx="32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8" name="正方形/長方形 7"/>
          <p:cNvSpPr/>
          <p:nvPr/>
        </p:nvSpPr>
        <p:spPr>
          <a:xfrm>
            <a:off x="2016092" y="2375823"/>
            <a:ext cx="360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3" name="正方形/長方形 22"/>
          <p:cNvSpPr/>
          <p:nvPr/>
        </p:nvSpPr>
        <p:spPr>
          <a:xfrm>
            <a:off x="8228531" y="990397"/>
            <a:ext cx="14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4" name="正方形/長方形 23"/>
          <p:cNvSpPr/>
          <p:nvPr/>
        </p:nvSpPr>
        <p:spPr>
          <a:xfrm>
            <a:off x="4230093" y="1228522"/>
            <a:ext cx="14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5" name="正方形/長方形 24"/>
          <p:cNvSpPr/>
          <p:nvPr/>
        </p:nvSpPr>
        <p:spPr>
          <a:xfrm>
            <a:off x="6516093" y="1428547"/>
            <a:ext cx="10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6" name="正方形/長方形 25"/>
          <p:cNvSpPr/>
          <p:nvPr/>
        </p:nvSpPr>
        <p:spPr>
          <a:xfrm>
            <a:off x="5696943" y="1657147"/>
            <a:ext cx="25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7" name="正方形/長方形 26"/>
          <p:cNvSpPr/>
          <p:nvPr/>
        </p:nvSpPr>
        <p:spPr>
          <a:xfrm>
            <a:off x="6419849" y="1875198"/>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8" name="正方形/長方形 27"/>
          <p:cNvSpPr/>
          <p:nvPr/>
        </p:nvSpPr>
        <p:spPr>
          <a:xfrm>
            <a:off x="5587893" y="2599098"/>
            <a:ext cx="180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9" name="正方形/長方形 28"/>
          <p:cNvSpPr/>
          <p:nvPr/>
        </p:nvSpPr>
        <p:spPr>
          <a:xfrm>
            <a:off x="7524749" y="1876221"/>
            <a:ext cx="25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0" name="正方形/長方形 29"/>
          <p:cNvSpPr/>
          <p:nvPr/>
        </p:nvSpPr>
        <p:spPr>
          <a:xfrm>
            <a:off x="6177374" y="2781096"/>
            <a:ext cx="25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1" name="正方形/長方形 30"/>
          <p:cNvSpPr/>
          <p:nvPr/>
        </p:nvSpPr>
        <p:spPr>
          <a:xfrm>
            <a:off x="5651418" y="4353081"/>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2" name="正方形/長方形 31"/>
          <p:cNvSpPr/>
          <p:nvPr/>
        </p:nvSpPr>
        <p:spPr>
          <a:xfrm>
            <a:off x="5696961" y="5267122"/>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3" name="正方形/長方形 32"/>
          <p:cNvSpPr/>
          <p:nvPr/>
        </p:nvSpPr>
        <p:spPr>
          <a:xfrm>
            <a:off x="6830436" y="6052040"/>
            <a:ext cx="55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4" name="正方形/長方形 33"/>
          <p:cNvSpPr/>
          <p:nvPr/>
        </p:nvSpPr>
        <p:spPr>
          <a:xfrm>
            <a:off x="9816506" y="433747"/>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cxnSp>
        <p:nvCxnSpPr>
          <p:cNvPr id="3" name="直線コネクタ 2"/>
          <p:cNvCxnSpPr/>
          <p:nvPr/>
        </p:nvCxnSpPr>
        <p:spPr>
          <a:xfrm>
            <a:off x="4225893" y="4857750"/>
            <a:ext cx="4140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a:off x="6958686" y="4505116"/>
            <a:ext cx="505837" cy="261610"/>
          </a:xfrm>
          <a:prstGeom prst="rect">
            <a:avLst/>
          </a:prstGeom>
          <a:noFill/>
          <a:ln>
            <a:solidFill>
              <a:srgbClr val="C00000"/>
            </a:solidFill>
          </a:ln>
        </p:spPr>
        <p:txBody>
          <a:bodyPr wrap="square" rtlCol="0">
            <a:spAutoFit/>
          </a:bodyPr>
          <a:lstStyle/>
          <a:p>
            <a:r>
              <a:rPr lang="ja-JP" altLang="en-US" sz="1100" dirty="0" smtClean="0"/>
              <a:t>結論</a:t>
            </a:r>
            <a:endParaRPr kumimoji="1" lang="ja-JP" altLang="en-US" sz="1100" dirty="0"/>
          </a:p>
        </p:txBody>
      </p:sp>
      <p:cxnSp>
        <p:nvCxnSpPr>
          <p:cNvPr id="37" name="直線矢印コネクタ 36"/>
          <p:cNvCxnSpPr/>
          <p:nvPr/>
        </p:nvCxnSpPr>
        <p:spPr>
          <a:xfrm flipH="1" flipV="1">
            <a:off x="6086475" y="4497081"/>
            <a:ext cx="866775" cy="13206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p:cNvSpPr txBox="1"/>
          <p:nvPr/>
        </p:nvSpPr>
        <p:spPr>
          <a:xfrm>
            <a:off x="7388436" y="4923369"/>
            <a:ext cx="505837" cy="261610"/>
          </a:xfrm>
          <a:prstGeom prst="rect">
            <a:avLst/>
          </a:prstGeom>
          <a:noFill/>
          <a:ln>
            <a:solidFill>
              <a:srgbClr val="C00000"/>
            </a:solidFill>
          </a:ln>
        </p:spPr>
        <p:txBody>
          <a:bodyPr wrap="square" rtlCol="0">
            <a:spAutoFit/>
          </a:bodyPr>
          <a:lstStyle/>
          <a:p>
            <a:r>
              <a:rPr kumimoji="1" lang="ja-JP" altLang="en-US" sz="1100" dirty="0" smtClean="0"/>
              <a:t>導出</a:t>
            </a:r>
            <a:endParaRPr kumimoji="1" lang="ja-JP" altLang="en-US" sz="1100" dirty="0"/>
          </a:p>
        </p:txBody>
      </p:sp>
      <p:cxnSp>
        <p:nvCxnSpPr>
          <p:cNvPr id="39" name="直線矢印コネクタ 38"/>
          <p:cNvCxnSpPr/>
          <p:nvPr/>
        </p:nvCxnSpPr>
        <p:spPr>
          <a:xfrm flipH="1">
            <a:off x="6705600" y="5047404"/>
            <a:ext cx="677401" cy="20319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正方形/長方形 40"/>
          <p:cNvSpPr/>
          <p:nvPr/>
        </p:nvSpPr>
        <p:spPr>
          <a:xfrm>
            <a:off x="11550056" y="1510072"/>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4" name="フリーフォーム 43"/>
          <p:cNvSpPr/>
          <p:nvPr/>
        </p:nvSpPr>
        <p:spPr>
          <a:xfrm>
            <a:off x="8486775" y="3267075"/>
            <a:ext cx="266700" cy="847725"/>
          </a:xfrm>
          <a:custGeom>
            <a:avLst/>
            <a:gdLst>
              <a:gd name="connsiteX0" fmla="*/ 85725 w 266700"/>
              <a:gd name="connsiteY0" fmla="*/ 847725 h 847725"/>
              <a:gd name="connsiteX1" fmla="*/ 9525 w 266700"/>
              <a:gd name="connsiteY1" fmla="*/ 676275 h 847725"/>
              <a:gd name="connsiteX2" fmla="*/ 0 w 266700"/>
              <a:gd name="connsiteY2" fmla="*/ 66675 h 847725"/>
              <a:gd name="connsiteX3" fmla="*/ 180975 w 266700"/>
              <a:gd name="connsiteY3" fmla="*/ 66675 h 847725"/>
              <a:gd name="connsiteX4" fmla="*/ 266700 w 266700"/>
              <a:gd name="connsiteY4" fmla="*/ 0 h 84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847725">
                <a:moveTo>
                  <a:pt x="85725" y="847725"/>
                </a:moveTo>
                <a:lnTo>
                  <a:pt x="9525" y="676275"/>
                </a:lnTo>
                <a:lnTo>
                  <a:pt x="0" y="66675"/>
                </a:lnTo>
                <a:lnTo>
                  <a:pt x="180975" y="66675"/>
                </a:lnTo>
                <a:lnTo>
                  <a:pt x="266700" y="0"/>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p:cNvSpPr txBox="1"/>
          <p:nvPr/>
        </p:nvSpPr>
        <p:spPr>
          <a:xfrm>
            <a:off x="8559206" y="4920446"/>
            <a:ext cx="1628775" cy="253916"/>
          </a:xfrm>
          <a:prstGeom prst="rect">
            <a:avLst/>
          </a:prstGeom>
          <a:solidFill>
            <a:schemeClr val="bg1"/>
          </a:solidFill>
          <a:ln>
            <a:solidFill>
              <a:srgbClr val="C00000"/>
            </a:solidFill>
          </a:ln>
        </p:spPr>
        <p:txBody>
          <a:bodyPr wrap="square" rtlCol="0">
            <a:spAutoFit/>
          </a:bodyPr>
          <a:lstStyle/>
          <a:p>
            <a:r>
              <a:rPr kumimoji="1" lang="en-US" altLang="ja-JP" sz="1050" dirty="0" smtClean="0"/>
              <a:t>EM</a:t>
            </a:r>
            <a:r>
              <a:rPr kumimoji="1" lang="ja-JP" altLang="en-US" sz="1050" dirty="0" smtClean="0"/>
              <a:t>アルゴリズムのくだり</a:t>
            </a:r>
            <a:endParaRPr kumimoji="1" lang="ja-JP" altLang="en-US" sz="1050" dirty="0"/>
          </a:p>
        </p:txBody>
      </p:sp>
      <p:sp>
        <p:nvSpPr>
          <p:cNvPr id="46" name="正方形/長方形 45"/>
          <p:cNvSpPr/>
          <p:nvPr/>
        </p:nvSpPr>
        <p:spPr>
          <a:xfrm>
            <a:off x="11559581" y="2000373"/>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7" name="正方形/長方形 46"/>
          <p:cNvSpPr/>
          <p:nvPr/>
        </p:nvSpPr>
        <p:spPr>
          <a:xfrm>
            <a:off x="10187062" y="2231823"/>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8" name="正方形/長方形 47"/>
          <p:cNvSpPr/>
          <p:nvPr/>
        </p:nvSpPr>
        <p:spPr>
          <a:xfrm>
            <a:off x="12024337" y="2224655"/>
            <a:ext cx="14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9" name="正方形/長方形 48"/>
          <p:cNvSpPr/>
          <p:nvPr/>
        </p:nvSpPr>
        <p:spPr>
          <a:xfrm>
            <a:off x="9501187" y="2677371"/>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0" name="正方形/長方形 49"/>
          <p:cNvSpPr/>
          <p:nvPr/>
        </p:nvSpPr>
        <p:spPr>
          <a:xfrm>
            <a:off x="12408111" y="2447823"/>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1" name="正方形/長方形 50"/>
          <p:cNvSpPr/>
          <p:nvPr/>
        </p:nvSpPr>
        <p:spPr>
          <a:xfrm>
            <a:off x="9007367" y="2908495"/>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2" name="正方形/長方形 51"/>
          <p:cNvSpPr/>
          <p:nvPr/>
        </p:nvSpPr>
        <p:spPr>
          <a:xfrm>
            <a:off x="12168337" y="3352698"/>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3" name="正方形/長方形 52"/>
          <p:cNvSpPr/>
          <p:nvPr/>
        </p:nvSpPr>
        <p:spPr>
          <a:xfrm>
            <a:off x="12525111" y="3352698"/>
            <a:ext cx="10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4" name="正方形/長方形 53"/>
          <p:cNvSpPr/>
          <p:nvPr/>
        </p:nvSpPr>
        <p:spPr>
          <a:xfrm>
            <a:off x="8521764" y="3571277"/>
            <a:ext cx="12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Tree>
    <p:extLst>
      <p:ext uri="{BB962C8B-B14F-4D97-AF65-F5344CB8AC3E}">
        <p14:creationId xmlns:p14="http://schemas.microsoft.com/office/powerpoint/2010/main" val="434039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図 42"/>
          <p:cNvPicPr>
            <a:picLocks noChangeAspect="1"/>
          </p:cNvPicPr>
          <p:nvPr/>
        </p:nvPicPr>
        <p:blipFill rotWithShape="1">
          <a:blip r:embed="rId2" cstate="screen">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a:ext>
            </a:extLst>
          </a:blip>
          <a:srcRect l="7276" r="3289"/>
          <a:stretch/>
        </p:blipFill>
        <p:spPr>
          <a:xfrm>
            <a:off x="8572162" y="4118100"/>
            <a:ext cx="3733800" cy="805269"/>
          </a:xfrm>
          <a:prstGeom prst="rect">
            <a:avLst/>
          </a:prstGeom>
          <a:ln>
            <a:solidFill>
              <a:srgbClr val="C00000"/>
            </a:solidFill>
          </a:ln>
        </p:spPr>
      </p:pic>
      <p:pic>
        <p:nvPicPr>
          <p:cNvPr id="4" name="図 3"/>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0" y="0"/>
            <a:ext cx="4146485" cy="6124040"/>
          </a:xfrm>
          <a:prstGeom prst="rect">
            <a:avLst/>
          </a:prstGeom>
        </p:spPr>
      </p:pic>
      <p:pic>
        <p:nvPicPr>
          <p:cNvPr id="5" name="図 4"/>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Lst>
          </a:blip>
          <a:stretch>
            <a:fillRect/>
          </a:stretch>
        </p:blipFill>
        <p:spPr>
          <a:xfrm>
            <a:off x="4230093" y="0"/>
            <a:ext cx="4189013" cy="6287064"/>
          </a:xfrm>
          <a:prstGeom prst="rect">
            <a:avLst/>
          </a:prstGeom>
        </p:spPr>
      </p:pic>
      <p:pic>
        <p:nvPicPr>
          <p:cNvPr id="6" name="図 5"/>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contrast="40000"/>
                    </a14:imgEffect>
                  </a14:imgLayer>
                </a14:imgProps>
              </a:ext>
            </a:extLst>
          </a:blip>
          <a:stretch>
            <a:fillRect/>
          </a:stretch>
        </p:blipFill>
        <p:spPr>
          <a:xfrm>
            <a:off x="8502714" y="0"/>
            <a:ext cx="4139397" cy="3962197"/>
          </a:xfrm>
          <a:prstGeom prst="rect">
            <a:avLst/>
          </a:prstGeom>
        </p:spPr>
      </p:pic>
      <p:sp>
        <p:nvSpPr>
          <p:cNvPr id="7" name="正方形/長方形 6"/>
          <p:cNvSpPr/>
          <p:nvPr/>
        </p:nvSpPr>
        <p:spPr>
          <a:xfrm>
            <a:off x="3154466" y="1928148"/>
            <a:ext cx="32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8" name="正方形/長方形 7"/>
          <p:cNvSpPr/>
          <p:nvPr/>
        </p:nvSpPr>
        <p:spPr>
          <a:xfrm>
            <a:off x="2016092" y="2375823"/>
            <a:ext cx="360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3" name="正方形/長方形 22"/>
          <p:cNvSpPr/>
          <p:nvPr/>
        </p:nvSpPr>
        <p:spPr>
          <a:xfrm>
            <a:off x="8228531" y="990397"/>
            <a:ext cx="14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4" name="正方形/長方形 23"/>
          <p:cNvSpPr/>
          <p:nvPr/>
        </p:nvSpPr>
        <p:spPr>
          <a:xfrm>
            <a:off x="4230093" y="1228522"/>
            <a:ext cx="14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5" name="正方形/長方形 24"/>
          <p:cNvSpPr/>
          <p:nvPr/>
        </p:nvSpPr>
        <p:spPr>
          <a:xfrm>
            <a:off x="6516093" y="1428547"/>
            <a:ext cx="10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6" name="正方形/長方形 25"/>
          <p:cNvSpPr/>
          <p:nvPr/>
        </p:nvSpPr>
        <p:spPr>
          <a:xfrm>
            <a:off x="5696943" y="1657147"/>
            <a:ext cx="25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7" name="正方形/長方形 26"/>
          <p:cNvSpPr/>
          <p:nvPr/>
        </p:nvSpPr>
        <p:spPr>
          <a:xfrm>
            <a:off x="6419849" y="1875198"/>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8" name="正方形/長方形 27"/>
          <p:cNvSpPr/>
          <p:nvPr/>
        </p:nvSpPr>
        <p:spPr>
          <a:xfrm>
            <a:off x="5587893" y="2599098"/>
            <a:ext cx="180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9" name="正方形/長方形 28"/>
          <p:cNvSpPr/>
          <p:nvPr/>
        </p:nvSpPr>
        <p:spPr>
          <a:xfrm>
            <a:off x="7524749" y="1876221"/>
            <a:ext cx="25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0" name="正方形/長方形 29"/>
          <p:cNvSpPr/>
          <p:nvPr/>
        </p:nvSpPr>
        <p:spPr>
          <a:xfrm>
            <a:off x="6177374" y="2781096"/>
            <a:ext cx="25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1" name="正方形/長方形 30"/>
          <p:cNvSpPr/>
          <p:nvPr/>
        </p:nvSpPr>
        <p:spPr>
          <a:xfrm>
            <a:off x="5651418" y="4353081"/>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2" name="正方形/長方形 31"/>
          <p:cNvSpPr/>
          <p:nvPr/>
        </p:nvSpPr>
        <p:spPr>
          <a:xfrm>
            <a:off x="5696961" y="5267122"/>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3" name="正方形/長方形 32"/>
          <p:cNvSpPr/>
          <p:nvPr/>
        </p:nvSpPr>
        <p:spPr>
          <a:xfrm>
            <a:off x="6830436" y="6052040"/>
            <a:ext cx="55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4" name="正方形/長方形 33"/>
          <p:cNvSpPr/>
          <p:nvPr/>
        </p:nvSpPr>
        <p:spPr>
          <a:xfrm>
            <a:off x="9816506" y="433747"/>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cxnSp>
        <p:nvCxnSpPr>
          <p:cNvPr id="3" name="直線コネクタ 2"/>
          <p:cNvCxnSpPr/>
          <p:nvPr/>
        </p:nvCxnSpPr>
        <p:spPr>
          <a:xfrm>
            <a:off x="4225893" y="4857750"/>
            <a:ext cx="4140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a:off x="6958686" y="4505116"/>
            <a:ext cx="505837" cy="261610"/>
          </a:xfrm>
          <a:prstGeom prst="rect">
            <a:avLst/>
          </a:prstGeom>
          <a:noFill/>
          <a:ln>
            <a:solidFill>
              <a:srgbClr val="C00000"/>
            </a:solidFill>
          </a:ln>
        </p:spPr>
        <p:txBody>
          <a:bodyPr wrap="square" rtlCol="0">
            <a:spAutoFit/>
          </a:bodyPr>
          <a:lstStyle/>
          <a:p>
            <a:r>
              <a:rPr lang="ja-JP" altLang="en-US" sz="1100" dirty="0" smtClean="0"/>
              <a:t>結論</a:t>
            </a:r>
            <a:endParaRPr kumimoji="1" lang="ja-JP" altLang="en-US" sz="1100" dirty="0"/>
          </a:p>
        </p:txBody>
      </p:sp>
      <p:cxnSp>
        <p:nvCxnSpPr>
          <p:cNvPr id="37" name="直線矢印コネクタ 36"/>
          <p:cNvCxnSpPr/>
          <p:nvPr/>
        </p:nvCxnSpPr>
        <p:spPr>
          <a:xfrm flipH="1" flipV="1">
            <a:off x="6086475" y="4497081"/>
            <a:ext cx="866775" cy="13206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p:cNvSpPr txBox="1"/>
          <p:nvPr/>
        </p:nvSpPr>
        <p:spPr>
          <a:xfrm>
            <a:off x="7388436" y="4923369"/>
            <a:ext cx="505837" cy="261610"/>
          </a:xfrm>
          <a:prstGeom prst="rect">
            <a:avLst/>
          </a:prstGeom>
          <a:noFill/>
          <a:ln>
            <a:solidFill>
              <a:srgbClr val="C00000"/>
            </a:solidFill>
          </a:ln>
        </p:spPr>
        <p:txBody>
          <a:bodyPr wrap="square" rtlCol="0">
            <a:spAutoFit/>
          </a:bodyPr>
          <a:lstStyle/>
          <a:p>
            <a:r>
              <a:rPr kumimoji="1" lang="ja-JP" altLang="en-US" sz="1100" dirty="0" smtClean="0"/>
              <a:t>導出</a:t>
            </a:r>
            <a:endParaRPr kumimoji="1" lang="ja-JP" altLang="en-US" sz="1100" dirty="0"/>
          </a:p>
        </p:txBody>
      </p:sp>
      <p:cxnSp>
        <p:nvCxnSpPr>
          <p:cNvPr id="39" name="直線矢印コネクタ 38"/>
          <p:cNvCxnSpPr/>
          <p:nvPr/>
        </p:nvCxnSpPr>
        <p:spPr>
          <a:xfrm flipH="1">
            <a:off x="6705600" y="5047404"/>
            <a:ext cx="677401" cy="20319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正方形/長方形 40"/>
          <p:cNvSpPr/>
          <p:nvPr/>
        </p:nvSpPr>
        <p:spPr>
          <a:xfrm>
            <a:off x="11550056" y="1510072"/>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4" name="フリーフォーム 43"/>
          <p:cNvSpPr/>
          <p:nvPr/>
        </p:nvSpPr>
        <p:spPr>
          <a:xfrm>
            <a:off x="8486775" y="3267075"/>
            <a:ext cx="266700" cy="847725"/>
          </a:xfrm>
          <a:custGeom>
            <a:avLst/>
            <a:gdLst>
              <a:gd name="connsiteX0" fmla="*/ 85725 w 266700"/>
              <a:gd name="connsiteY0" fmla="*/ 847725 h 847725"/>
              <a:gd name="connsiteX1" fmla="*/ 9525 w 266700"/>
              <a:gd name="connsiteY1" fmla="*/ 676275 h 847725"/>
              <a:gd name="connsiteX2" fmla="*/ 0 w 266700"/>
              <a:gd name="connsiteY2" fmla="*/ 66675 h 847725"/>
              <a:gd name="connsiteX3" fmla="*/ 180975 w 266700"/>
              <a:gd name="connsiteY3" fmla="*/ 66675 h 847725"/>
              <a:gd name="connsiteX4" fmla="*/ 266700 w 266700"/>
              <a:gd name="connsiteY4" fmla="*/ 0 h 84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847725">
                <a:moveTo>
                  <a:pt x="85725" y="847725"/>
                </a:moveTo>
                <a:lnTo>
                  <a:pt x="9525" y="676275"/>
                </a:lnTo>
                <a:lnTo>
                  <a:pt x="0" y="66675"/>
                </a:lnTo>
                <a:lnTo>
                  <a:pt x="180975" y="66675"/>
                </a:lnTo>
                <a:lnTo>
                  <a:pt x="266700" y="0"/>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p:cNvSpPr txBox="1"/>
          <p:nvPr/>
        </p:nvSpPr>
        <p:spPr>
          <a:xfrm>
            <a:off x="8559206" y="4920446"/>
            <a:ext cx="1628775" cy="253916"/>
          </a:xfrm>
          <a:prstGeom prst="rect">
            <a:avLst/>
          </a:prstGeom>
          <a:solidFill>
            <a:schemeClr val="bg1"/>
          </a:solidFill>
          <a:ln>
            <a:solidFill>
              <a:srgbClr val="C00000"/>
            </a:solidFill>
          </a:ln>
        </p:spPr>
        <p:txBody>
          <a:bodyPr wrap="square" rtlCol="0">
            <a:spAutoFit/>
          </a:bodyPr>
          <a:lstStyle/>
          <a:p>
            <a:r>
              <a:rPr kumimoji="1" lang="en-US" altLang="ja-JP" sz="1050" dirty="0" smtClean="0"/>
              <a:t>EM</a:t>
            </a:r>
            <a:r>
              <a:rPr kumimoji="1" lang="ja-JP" altLang="en-US" sz="1050" dirty="0" smtClean="0"/>
              <a:t>アルゴリズムのくだり</a:t>
            </a:r>
            <a:endParaRPr kumimoji="1" lang="ja-JP" altLang="en-US" sz="1050" dirty="0"/>
          </a:p>
        </p:txBody>
      </p:sp>
      <p:sp>
        <p:nvSpPr>
          <p:cNvPr id="46" name="正方形/長方形 45"/>
          <p:cNvSpPr/>
          <p:nvPr/>
        </p:nvSpPr>
        <p:spPr>
          <a:xfrm>
            <a:off x="11559581" y="2000373"/>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7" name="正方形/長方形 46"/>
          <p:cNvSpPr/>
          <p:nvPr/>
        </p:nvSpPr>
        <p:spPr>
          <a:xfrm>
            <a:off x="10187062" y="2231823"/>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8" name="正方形/長方形 47"/>
          <p:cNvSpPr/>
          <p:nvPr/>
        </p:nvSpPr>
        <p:spPr>
          <a:xfrm>
            <a:off x="12024337" y="2224655"/>
            <a:ext cx="14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9" name="正方形/長方形 48"/>
          <p:cNvSpPr/>
          <p:nvPr/>
        </p:nvSpPr>
        <p:spPr>
          <a:xfrm>
            <a:off x="9501187" y="2677371"/>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0" name="正方形/長方形 49"/>
          <p:cNvSpPr/>
          <p:nvPr/>
        </p:nvSpPr>
        <p:spPr>
          <a:xfrm>
            <a:off x="12408111" y="2447823"/>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1" name="正方形/長方形 50"/>
          <p:cNvSpPr/>
          <p:nvPr/>
        </p:nvSpPr>
        <p:spPr>
          <a:xfrm>
            <a:off x="9007367" y="2908495"/>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2" name="正方形/長方形 51"/>
          <p:cNvSpPr/>
          <p:nvPr/>
        </p:nvSpPr>
        <p:spPr>
          <a:xfrm>
            <a:off x="12168337" y="3352698"/>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3" name="正方形/長方形 52"/>
          <p:cNvSpPr/>
          <p:nvPr/>
        </p:nvSpPr>
        <p:spPr>
          <a:xfrm>
            <a:off x="12525111" y="3352698"/>
            <a:ext cx="10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4" name="正方形/長方形 53"/>
          <p:cNvSpPr/>
          <p:nvPr/>
        </p:nvSpPr>
        <p:spPr>
          <a:xfrm>
            <a:off x="8521764" y="3571277"/>
            <a:ext cx="12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Tree>
    <p:extLst>
      <p:ext uri="{BB962C8B-B14F-4D97-AF65-F5344CB8AC3E}">
        <p14:creationId xmlns:p14="http://schemas.microsoft.com/office/powerpoint/2010/main" val="1506882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0" y="79243"/>
            <a:ext cx="4139397" cy="1197874"/>
          </a:xfrm>
          <a:prstGeom prst="rect">
            <a:avLst/>
          </a:prstGeom>
        </p:spPr>
      </p:pic>
      <p:pic>
        <p:nvPicPr>
          <p:cNvPr id="5" name="図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0" y="1277117"/>
            <a:ext cx="4146485" cy="5854695"/>
          </a:xfrm>
          <a:prstGeom prst="rect">
            <a:avLst/>
          </a:prstGeom>
        </p:spPr>
      </p:pic>
      <p:pic>
        <p:nvPicPr>
          <p:cNvPr id="6" name="図 5"/>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Lst>
          </a:blip>
          <a:stretch>
            <a:fillRect/>
          </a:stretch>
        </p:blipFill>
        <p:spPr>
          <a:xfrm>
            <a:off x="4269669" y="79243"/>
            <a:ext cx="4160661" cy="5613703"/>
          </a:xfrm>
          <a:prstGeom prst="rect">
            <a:avLst/>
          </a:prstGeom>
        </p:spPr>
      </p:pic>
      <p:pic>
        <p:nvPicPr>
          <p:cNvPr id="7" name="図 6"/>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contrast="40000"/>
                    </a14:imgEffect>
                  </a14:imgLayer>
                </a14:imgProps>
              </a:ext>
            </a:extLst>
          </a:blip>
          <a:stretch>
            <a:fillRect/>
          </a:stretch>
        </p:blipFill>
        <p:spPr>
          <a:xfrm>
            <a:off x="4275303" y="5732021"/>
            <a:ext cx="4139397" cy="418193"/>
          </a:xfrm>
          <a:prstGeom prst="rect">
            <a:avLst/>
          </a:prstGeom>
        </p:spPr>
      </p:pic>
      <p:pic>
        <p:nvPicPr>
          <p:cNvPr id="2" name="図 1"/>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Effect>
                      <a14:brightnessContrast contrast="40000"/>
                    </a14:imgEffect>
                  </a14:imgLayer>
                </a14:imgProps>
              </a:ext>
            </a:extLst>
          </a:blip>
          <a:stretch>
            <a:fillRect/>
          </a:stretch>
        </p:blipFill>
        <p:spPr>
          <a:xfrm>
            <a:off x="1256510" y="678180"/>
            <a:ext cx="2302236" cy="222797"/>
          </a:xfrm>
          <a:prstGeom prst="rect">
            <a:avLst/>
          </a:prstGeom>
          <a:ln w="6350">
            <a:solidFill>
              <a:srgbClr val="C00000"/>
            </a:solidFill>
          </a:ln>
        </p:spPr>
      </p:pic>
      <p:cxnSp>
        <p:nvCxnSpPr>
          <p:cNvPr id="9" name="直線矢印コネクタ 8"/>
          <p:cNvCxnSpPr/>
          <p:nvPr/>
        </p:nvCxnSpPr>
        <p:spPr>
          <a:xfrm flipH="1" flipV="1">
            <a:off x="1371602" y="389239"/>
            <a:ext cx="321275" cy="28894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873803" y="1313340"/>
            <a:ext cx="216000" cy="12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138985" y="1313340"/>
            <a:ext cx="126000" cy="12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648427" y="3072290"/>
            <a:ext cx="309632" cy="15986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2720059" y="2977039"/>
            <a:ext cx="242216" cy="315435"/>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129634" y="2977039"/>
            <a:ext cx="242216" cy="315435"/>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1336218" y="3860452"/>
            <a:ext cx="121107" cy="315435"/>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587597" y="3860451"/>
            <a:ext cx="242216" cy="315435"/>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1951709" y="4304951"/>
            <a:ext cx="242216" cy="315435"/>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mtClean="0"/>
              <a:t>￥</a:t>
            </a:r>
            <a:endParaRPr kumimoji="1" lang="ja-JP" altLang="en-US"/>
          </a:p>
        </p:txBody>
      </p:sp>
      <p:sp>
        <p:nvSpPr>
          <p:cNvPr id="20" name="正方形/長方形 19"/>
          <p:cNvSpPr/>
          <p:nvPr/>
        </p:nvSpPr>
        <p:spPr>
          <a:xfrm>
            <a:off x="1345381" y="4307570"/>
            <a:ext cx="324000" cy="32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662881" y="5193449"/>
            <a:ext cx="108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p:cNvSpPr/>
          <p:nvPr/>
        </p:nvSpPr>
        <p:spPr>
          <a:xfrm>
            <a:off x="1014316" y="5055337"/>
            <a:ext cx="212027" cy="13811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p:cNvSpPr/>
          <p:nvPr/>
        </p:nvSpPr>
        <p:spPr>
          <a:xfrm>
            <a:off x="1418540" y="4997466"/>
            <a:ext cx="95936" cy="13811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p:cNvSpPr/>
          <p:nvPr/>
        </p:nvSpPr>
        <p:spPr>
          <a:xfrm>
            <a:off x="15206" y="5630240"/>
            <a:ext cx="95936" cy="13811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p:cNvSpPr/>
          <p:nvPr/>
        </p:nvSpPr>
        <p:spPr>
          <a:xfrm>
            <a:off x="1958058" y="5388940"/>
            <a:ext cx="448591" cy="13811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p:cNvSpPr/>
          <p:nvPr/>
        </p:nvSpPr>
        <p:spPr>
          <a:xfrm>
            <a:off x="357859" y="5623890"/>
            <a:ext cx="219992" cy="13811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p:cNvSpPr/>
          <p:nvPr/>
        </p:nvSpPr>
        <p:spPr>
          <a:xfrm>
            <a:off x="3316529" y="5623889"/>
            <a:ext cx="234000" cy="13811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p:cNvSpPr/>
          <p:nvPr/>
        </p:nvSpPr>
        <p:spPr>
          <a:xfrm>
            <a:off x="3304173" y="6511516"/>
            <a:ext cx="360000" cy="13811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p:cNvSpPr/>
          <p:nvPr/>
        </p:nvSpPr>
        <p:spPr>
          <a:xfrm>
            <a:off x="1100330" y="6736200"/>
            <a:ext cx="468000" cy="13811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p:cNvSpPr/>
          <p:nvPr/>
        </p:nvSpPr>
        <p:spPr>
          <a:xfrm>
            <a:off x="1402071" y="6291004"/>
            <a:ext cx="252000" cy="13811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p:cNvSpPr/>
          <p:nvPr/>
        </p:nvSpPr>
        <p:spPr>
          <a:xfrm>
            <a:off x="3651817" y="6736200"/>
            <a:ext cx="234000" cy="13811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p:cNvSpPr/>
          <p:nvPr/>
        </p:nvSpPr>
        <p:spPr>
          <a:xfrm>
            <a:off x="6479455" y="104742"/>
            <a:ext cx="576000" cy="13811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p:cNvSpPr/>
          <p:nvPr/>
        </p:nvSpPr>
        <p:spPr>
          <a:xfrm>
            <a:off x="4300559" y="338717"/>
            <a:ext cx="216000" cy="13811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p:cNvSpPr/>
          <p:nvPr/>
        </p:nvSpPr>
        <p:spPr>
          <a:xfrm>
            <a:off x="5698920" y="539887"/>
            <a:ext cx="576000" cy="13811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p:cNvSpPr/>
          <p:nvPr/>
        </p:nvSpPr>
        <p:spPr>
          <a:xfrm>
            <a:off x="4640358" y="775966"/>
            <a:ext cx="576000" cy="13811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p:cNvSpPr/>
          <p:nvPr/>
        </p:nvSpPr>
        <p:spPr>
          <a:xfrm>
            <a:off x="5247248" y="1220417"/>
            <a:ext cx="576000" cy="13811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p:cNvSpPr/>
          <p:nvPr/>
        </p:nvSpPr>
        <p:spPr>
          <a:xfrm>
            <a:off x="5447988" y="2095687"/>
            <a:ext cx="576000" cy="13811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正方形/長方形 37"/>
          <p:cNvSpPr/>
          <p:nvPr/>
        </p:nvSpPr>
        <p:spPr>
          <a:xfrm>
            <a:off x="5460344" y="3318570"/>
            <a:ext cx="576000" cy="13811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正方形/長方形 38"/>
          <p:cNvSpPr/>
          <p:nvPr/>
        </p:nvSpPr>
        <p:spPr>
          <a:xfrm>
            <a:off x="5783813" y="4505758"/>
            <a:ext cx="576000" cy="13811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正方形/長方形 39"/>
          <p:cNvSpPr/>
          <p:nvPr/>
        </p:nvSpPr>
        <p:spPr>
          <a:xfrm>
            <a:off x="6191455" y="5732021"/>
            <a:ext cx="576000" cy="13811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41" name="テキスト ボックス 40"/>
              <p:cNvSpPr txBox="1"/>
              <p:nvPr/>
            </p:nvSpPr>
            <p:spPr>
              <a:xfrm>
                <a:off x="8498819" y="1277727"/>
                <a:ext cx="1942641" cy="876009"/>
              </a:xfrm>
              <a:prstGeom prst="rect">
                <a:avLst/>
              </a:prstGeom>
              <a:noFill/>
              <a:ln>
                <a:solidFill>
                  <a:srgbClr val="C0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900" b="0" i="1" smtClean="0">
                          <a:latin typeface="Cambria Math" panose="02040503050406030204" pitchFamily="18" charset="0"/>
                        </a:rPr>
                        <m:t>     </m:t>
                      </m:r>
                      <m:f>
                        <m:fPr>
                          <m:ctrlPr>
                            <a:rPr kumimoji="1" lang="en-US" altLang="ja-JP" sz="900" b="0" i="1" smtClean="0">
                              <a:latin typeface="Cambria Math" panose="02040503050406030204" pitchFamily="18" charset="0"/>
                            </a:rPr>
                          </m:ctrlPr>
                        </m:fPr>
                        <m:num>
                          <m:r>
                            <a:rPr kumimoji="1" lang="en-US" altLang="ja-JP" sz="900" b="0" i="1" smtClean="0">
                              <a:latin typeface="Cambria Math" panose="02040503050406030204" pitchFamily="18" charset="0"/>
                            </a:rPr>
                            <m:t>1</m:t>
                          </m:r>
                        </m:num>
                        <m:den>
                          <m:r>
                            <a:rPr kumimoji="1" lang="en-US" altLang="ja-JP" sz="900" b="0" i="1" smtClean="0">
                              <a:latin typeface="Cambria Math" panose="02040503050406030204" pitchFamily="18" charset="0"/>
                            </a:rPr>
                            <m:t>𝑠</m:t>
                          </m:r>
                          <m:r>
                            <a:rPr lang="en-US" altLang="ja-JP" sz="900" i="1">
                              <a:latin typeface="Cambria Math" panose="02040503050406030204" pitchFamily="18" charset="0"/>
                              <a:ea typeface="Cambria Math" panose="02040503050406030204" pitchFamily="18" charset="0"/>
                            </a:rPr>
                            <m:t>𝛤</m:t>
                          </m:r>
                          <m:r>
                            <a:rPr lang="en-US" altLang="ja-JP" sz="900" b="0" i="1" smtClean="0">
                              <a:latin typeface="Cambria Math" panose="02040503050406030204" pitchFamily="18" charset="0"/>
                              <a:ea typeface="Cambria Math" panose="02040503050406030204" pitchFamily="18" charset="0"/>
                            </a:rPr>
                            <m:t>(</m:t>
                          </m:r>
                          <m:r>
                            <a:rPr lang="en-US" altLang="ja-JP" sz="900" b="0" i="1" smtClean="0">
                              <a:latin typeface="Cambria Math" panose="02040503050406030204" pitchFamily="18" charset="0"/>
                              <a:ea typeface="Cambria Math" panose="02040503050406030204" pitchFamily="18" charset="0"/>
                            </a:rPr>
                            <m:t>𝑘</m:t>
                          </m:r>
                          <m:r>
                            <a:rPr lang="en-US" altLang="ja-JP" sz="900" b="0" i="1" smtClean="0">
                              <a:latin typeface="Cambria Math" panose="02040503050406030204" pitchFamily="18" charset="0"/>
                              <a:ea typeface="Cambria Math" panose="02040503050406030204" pitchFamily="18" charset="0"/>
                            </a:rPr>
                            <m:t>)</m:t>
                          </m:r>
                        </m:den>
                      </m:f>
                      <m:r>
                        <a:rPr kumimoji="1" lang="en-US" altLang="ja-JP" sz="900" b="0" i="1" smtClean="0">
                          <a:latin typeface="Cambria Math" panose="02040503050406030204" pitchFamily="18" charset="0"/>
                        </a:rPr>
                        <m:t>𝑥</m:t>
                      </m:r>
                      <m:sSup>
                        <m:sSupPr>
                          <m:ctrlPr>
                            <a:rPr kumimoji="1" lang="en-US" altLang="ja-JP" sz="900" b="0" i="1" smtClean="0">
                              <a:latin typeface="Cambria Math" panose="02040503050406030204" pitchFamily="18" charset="0"/>
                            </a:rPr>
                          </m:ctrlPr>
                        </m:sSupPr>
                        <m:e>
                          <m:d>
                            <m:dPr>
                              <m:ctrlPr>
                                <a:rPr lang="en-US" altLang="ja-JP" sz="900" i="1">
                                  <a:latin typeface="Cambria Math" panose="02040503050406030204" pitchFamily="18" charset="0"/>
                                </a:rPr>
                              </m:ctrlPr>
                            </m:dPr>
                            <m:e>
                              <m:f>
                                <m:fPr>
                                  <m:ctrlPr>
                                    <a:rPr lang="en-US" altLang="ja-JP" sz="900" i="1">
                                      <a:latin typeface="Cambria Math" panose="02040503050406030204" pitchFamily="18" charset="0"/>
                                    </a:rPr>
                                  </m:ctrlPr>
                                </m:fPr>
                                <m:num>
                                  <m:r>
                                    <a:rPr lang="en-US" altLang="ja-JP" sz="900" i="1">
                                      <a:latin typeface="Cambria Math" panose="02040503050406030204" pitchFamily="18" charset="0"/>
                                    </a:rPr>
                                    <m:t>𝑥</m:t>
                                  </m:r>
                                </m:num>
                                <m:den>
                                  <m:r>
                                    <a:rPr lang="en-US" altLang="ja-JP" sz="900" i="1">
                                      <a:latin typeface="Cambria Math" panose="02040503050406030204" pitchFamily="18" charset="0"/>
                                    </a:rPr>
                                    <m:t>𝑠</m:t>
                                  </m:r>
                                </m:den>
                              </m:f>
                            </m:e>
                          </m:d>
                        </m:e>
                        <m:sup>
                          <m:r>
                            <a:rPr kumimoji="1" lang="en-US" altLang="ja-JP" sz="900" b="0" i="1" smtClean="0">
                              <a:latin typeface="Cambria Math" panose="02040503050406030204" pitchFamily="18" charset="0"/>
                            </a:rPr>
                            <m:t>𝑘</m:t>
                          </m:r>
                          <m:r>
                            <a:rPr kumimoji="1" lang="en-US" altLang="ja-JP" sz="900" b="0" i="1" smtClean="0">
                              <a:latin typeface="Cambria Math" panose="02040503050406030204" pitchFamily="18" charset="0"/>
                            </a:rPr>
                            <m:t>−1</m:t>
                          </m:r>
                        </m:sup>
                      </m:sSup>
                      <m:r>
                        <m:rPr>
                          <m:sty m:val="p"/>
                        </m:rPr>
                        <a:rPr kumimoji="1" lang="en-US" altLang="ja-JP" sz="900" b="0" i="0" smtClean="0">
                          <a:latin typeface="Cambria Math" panose="02040503050406030204" pitchFamily="18" charset="0"/>
                        </a:rPr>
                        <m:t>exp</m:t>
                      </m:r>
                      <m:d>
                        <m:dPr>
                          <m:ctrlPr>
                            <a:rPr kumimoji="1" lang="en-US" altLang="ja-JP" sz="900" b="0" i="1" smtClean="0">
                              <a:latin typeface="Cambria Math" panose="02040503050406030204" pitchFamily="18" charset="0"/>
                            </a:rPr>
                          </m:ctrlPr>
                        </m:dPr>
                        <m:e>
                          <m:r>
                            <a:rPr kumimoji="1" lang="en-US" altLang="ja-JP" sz="900" b="0" i="1" smtClean="0">
                              <a:latin typeface="Cambria Math" panose="02040503050406030204" pitchFamily="18" charset="0"/>
                            </a:rPr>
                            <m:t>−</m:t>
                          </m:r>
                          <m:f>
                            <m:fPr>
                              <m:ctrlPr>
                                <a:rPr lang="en-US" altLang="ja-JP" sz="900" i="1">
                                  <a:latin typeface="Cambria Math" panose="02040503050406030204" pitchFamily="18" charset="0"/>
                                </a:rPr>
                              </m:ctrlPr>
                            </m:fPr>
                            <m:num>
                              <m:r>
                                <a:rPr lang="en-US" altLang="ja-JP" sz="900" i="1">
                                  <a:latin typeface="Cambria Math" panose="02040503050406030204" pitchFamily="18" charset="0"/>
                                </a:rPr>
                                <m:t>𝑥</m:t>
                              </m:r>
                            </m:num>
                            <m:den>
                              <m:r>
                                <a:rPr lang="en-US" altLang="ja-JP" sz="900" i="1">
                                  <a:latin typeface="Cambria Math" panose="02040503050406030204" pitchFamily="18" charset="0"/>
                                </a:rPr>
                                <m:t>𝑠</m:t>
                              </m:r>
                            </m:den>
                          </m:f>
                        </m:e>
                      </m:d>
                      <m:r>
                        <a:rPr kumimoji="1" lang="en-US" altLang="ja-JP" sz="900" b="0" i="1" smtClean="0">
                          <a:latin typeface="Cambria Math" panose="02040503050406030204" pitchFamily="18" charset="0"/>
                        </a:rPr>
                        <m:t>=</m:t>
                      </m:r>
                      <m:f>
                        <m:fPr>
                          <m:ctrlPr>
                            <a:rPr lang="en-US" altLang="ja-JP" sz="900" i="1">
                              <a:latin typeface="Cambria Math" panose="02040503050406030204" pitchFamily="18" charset="0"/>
                            </a:rPr>
                          </m:ctrlPr>
                        </m:fPr>
                        <m:num>
                          <m:r>
                            <a:rPr lang="en-US" altLang="ja-JP" sz="900" i="1">
                              <a:latin typeface="Cambria Math" panose="02040503050406030204" pitchFamily="18" charset="0"/>
                            </a:rPr>
                            <m:t>1</m:t>
                          </m:r>
                        </m:num>
                        <m:den>
                          <m:r>
                            <a:rPr lang="en-US" altLang="ja-JP" sz="900" i="1">
                              <a:latin typeface="Cambria Math" panose="02040503050406030204" pitchFamily="18" charset="0"/>
                            </a:rPr>
                            <m:t>𝑠</m:t>
                          </m:r>
                          <m:r>
                            <a:rPr lang="en-US" altLang="ja-JP" sz="900" i="1">
                              <a:latin typeface="Cambria Math" panose="02040503050406030204" pitchFamily="18" charset="0"/>
                              <a:ea typeface="Cambria Math" panose="02040503050406030204" pitchFamily="18" charset="0"/>
                            </a:rPr>
                            <m:t>𝛤</m:t>
                          </m:r>
                          <m:r>
                            <a:rPr lang="en-US" altLang="ja-JP" sz="900" i="1">
                              <a:latin typeface="Cambria Math" panose="02040503050406030204" pitchFamily="18" charset="0"/>
                              <a:ea typeface="Cambria Math" panose="02040503050406030204" pitchFamily="18" charset="0"/>
                            </a:rPr>
                            <m:t>(</m:t>
                          </m:r>
                          <m:r>
                            <a:rPr lang="en-US" altLang="ja-JP" sz="900" i="1">
                              <a:latin typeface="Cambria Math" panose="02040503050406030204" pitchFamily="18" charset="0"/>
                              <a:ea typeface="Cambria Math" panose="02040503050406030204" pitchFamily="18" charset="0"/>
                            </a:rPr>
                            <m:t>𝑘</m:t>
                          </m:r>
                          <m:r>
                            <a:rPr lang="en-US" altLang="ja-JP" sz="900" i="1">
                              <a:latin typeface="Cambria Math" panose="02040503050406030204" pitchFamily="18" charset="0"/>
                              <a:ea typeface="Cambria Math" panose="02040503050406030204" pitchFamily="18" charset="0"/>
                            </a:rPr>
                            <m:t>)</m:t>
                          </m:r>
                        </m:den>
                      </m:f>
                      <m:sSup>
                        <m:sSupPr>
                          <m:ctrlPr>
                            <a:rPr lang="en-US" altLang="ja-JP" sz="900" i="1">
                              <a:latin typeface="Cambria Math" panose="02040503050406030204" pitchFamily="18" charset="0"/>
                            </a:rPr>
                          </m:ctrlPr>
                        </m:sSupPr>
                        <m:e>
                          <m:r>
                            <a:rPr lang="en-US" altLang="ja-JP" sz="900" b="0" i="1" smtClean="0">
                              <a:latin typeface="Cambria Math" panose="02040503050406030204" pitchFamily="18" charset="0"/>
                            </a:rPr>
                            <m:t>𝑠</m:t>
                          </m:r>
                          <m:d>
                            <m:dPr>
                              <m:ctrlPr>
                                <a:rPr lang="en-US" altLang="ja-JP" sz="900" i="1">
                                  <a:latin typeface="Cambria Math" panose="02040503050406030204" pitchFamily="18" charset="0"/>
                                </a:rPr>
                              </m:ctrlPr>
                            </m:dPr>
                            <m:e>
                              <m:f>
                                <m:fPr>
                                  <m:ctrlPr>
                                    <a:rPr lang="en-US" altLang="ja-JP" sz="900" i="1">
                                      <a:latin typeface="Cambria Math" panose="02040503050406030204" pitchFamily="18" charset="0"/>
                                    </a:rPr>
                                  </m:ctrlPr>
                                </m:fPr>
                                <m:num>
                                  <m:r>
                                    <a:rPr lang="en-US" altLang="ja-JP" sz="900" i="1">
                                      <a:latin typeface="Cambria Math" panose="02040503050406030204" pitchFamily="18" charset="0"/>
                                    </a:rPr>
                                    <m:t>𝑥</m:t>
                                  </m:r>
                                </m:num>
                                <m:den>
                                  <m:r>
                                    <a:rPr lang="en-US" altLang="ja-JP" sz="900" i="1">
                                      <a:latin typeface="Cambria Math" panose="02040503050406030204" pitchFamily="18" charset="0"/>
                                    </a:rPr>
                                    <m:t>𝑠</m:t>
                                  </m:r>
                                </m:den>
                              </m:f>
                            </m:e>
                          </m:d>
                        </m:e>
                        <m:sup>
                          <m:r>
                            <a:rPr lang="en-US" altLang="ja-JP" sz="900" i="1">
                              <a:latin typeface="Cambria Math" panose="02040503050406030204" pitchFamily="18" charset="0"/>
                            </a:rPr>
                            <m:t>𝑘</m:t>
                          </m:r>
                        </m:sup>
                      </m:sSup>
                      <m:r>
                        <m:rPr>
                          <m:sty m:val="p"/>
                        </m:rPr>
                        <a:rPr lang="en-US" altLang="ja-JP" sz="900">
                          <a:latin typeface="Cambria Math" panose="02040503050406030204" pitchFamily="18" charset="0"/>
                        </a:rPr>
                        <m:t>exp</m:t>
                      </m:r>
                      <m:d>
                        <m:dPr>
                          <m:ctrlPr>
                            <a:rPr lang="en-US" altLang="ja-JP" sz="900" i="1">
                              <a:latin typeface="Cambria Math" panose="02040503050406030204" pitchFamily="18" charset="0"/>
                            </a:rPr>
                          </m:ctrlPr>
                        </m:dPr>
                        <m:e>
                          <m:r>
                            <a:rPr lang="en-US" altLang="ja-JP" sz="900" i="1">
                              <a:latin typeface="Cambria Math" panose="02040503050406030204" pitchFamily="18" charset="0"/>
                            </a:rPr>
                            <m:t>−</m:t>
                          </m:r>
                          <m:f>
                            <m:fPr>
                              <m:ctrlPr>
                                <a:rPr lang="en-US" altLang="ja-JP" sz="900" i="1">
                                  <a:latin typeface="Cambria Math" panose="02040503050406030204" pitchFamily="18" charset="0"/>
                                </a:rPr>
                              </m:ctrlPr>
                            </m:fPr>
                            <m:num>
                              <m:r>
                                <a:rPr lang="en-US" altLang="ja-JP" sz="900" i="1">
                                  <a:latin typeface="Cambria Math" panose="02040503050406030204" pitchFamily="18" charset="0"/>
                                </a:rPr>
                                <m:t>𝑥</m:t>
                              </m:r>
                            </m:num>
                            <m:den>
                              <m:r>
                                <a:rPr lang="en-US" altLang="ja-JP" sz="900" i="1">
                                  <a:latin typeface="Cambria Math" panose="02040503050406030204" pitchFamily="18" charset="0"/>
                                </a:rPr>
                                <m:t>𝑠</m:t>
                              </m:r>
                            </m:den>
                          </m:f>
                        </m:e>
                      </m:d>
                      <m:r>
                        <a:rPr lang="en-US" altLang="ja-JP" sz="900" i="1">
                          <a:latin typeface="Cambria Math" panose="02040503050406030204" pitchFamily="18" charset="0"/>
                        </a:rPr>
                        <m:t>=</m:t>
                      </m:r>
                      <m:r>
                        <a:rPr lang="en-US" altLang="ja-JP" sz="900" i="1">
                          <a:latin typeface="Cambria Math" panose="02040503050406030204" pitchFamily="18" charset="0"/>
                        </a:rPr>
                        <m:t>𝑠</m:t>
                      </m:r>
                      <m:f>
                        <m:fPr>
                          <m:ctrlPr>
                            <a:rPr lang="en-US" altLang="ja-JP" sz="900" i="1">
                              <a:latin typeface="Cambria Math" panose="02040503050406030204" pitchFamily="18" charset="0"/>
                            </a:rPr>
                          </m:ctrlPr>
                        </m:fPr>
                        <m:num>
                          <m:r>
                            <a:rPr lang="en-US" altLang="ja-JP" sz="900" i="1">
                              <a:latin typeface="Cambria Math" panose="02040503050406030204" pitchFamily="18" charset="0"/>
                              <a:ea typeface="Cambria Math" panose="02040503050406030204" pitchFamily="18" charset="0"/>
                            </a:rPr>
                            <m:t>𝛤</m:t>
                          </m:r>
                          <m:r>
                            <a:rPr lang="en-US" altLang="ja-JP" sz="900" i="1">
                              <a:latin typeface="Cambria Math" panose="02040503050406030204" pitchFamily="18" charset="0"/>
                              <a:ea typeface="Cambria Math" panose="02040503050406030204" pitchFamily="18" charset="0"/>
                            </a:rPr>
                            <m:t>(</m:t>
                          </m:r>
                          <m:r>
                            <a:rPr lang="en-US" altLang="ja-JP" sz="900" i="1">
                              <a:latin typeface="Cambria Math" panose="02040503050406030204" pitchFamily="18" charset="0"/>
                              <a:ea typeface="Cambria Math" panose="02040503050406030204" pitchFamily="18" charset="0"/>
                            </a:rPr>
                            <m:t>𝑘</m:t>
                          </m:r>
                          <m:r>
                            <a:rPr lang="en-US" altLang="ja-JP" sz="900" i="1">
                              <a:latin typeface="Cambria Math" panose="02040503050406030204" pitchFamily="18" charset="0"/>
                              <a:ea typeface="Cambria Math" panose="02040503050406030204" pitchFamily="18" charset="0"/>
                            </a:rPr>
                            <m:t>+1)</m:t>
                          </m:r>
                        </m:num>
                        <m:den>
                          <m:r>
                            <a:rPr lang="en-US" altLang="ja-JP" sz="900" i="1">
                              <a:latin typeface="Cambria Math" panose="02040503050406030204" pitchFamily="18" charset="0"/>
                              <a:ea typeface="Cambria Math" panose="02040503050406030204" pitchFamily="18" charset="0"/>
                            </a:rPr>
                            <m:t>𝛤</m:t>
                          </m:r>
                          <m:r>
                            <a:rPr lang="en-US" altLang="ja-JP" sz="900" i="1">
                              <a:latin typeface="Cambria Math" panose="02040503050406030204" pitchFamily="18" charset="0"/>
                              <a:ea typeface="Cambria Math" panose="02040503050406030204" pitchFamily="18" charset="0"/>
                            </a:rPr>
                            <m:t>(</m:t>
                          </m:r>
                          <m:r>
                            <a:rPr lang="en-US" altLang="ja-JP" sz="900" i="1">
                              <a:latin typeface="Cambria Math" panose="02040503050406030204" pitchFamily="18" charset="0"/>
                              <a:ea typeface="Cambria Math" panose="02040503050406030204" pitchFamily="18" charset="0"/>
                            </a:rPr>
                            <m:t>𝑘</m:t>
                          </m:r>
                          <m:r>
                            <a:rPr lang="en-US" altLang="ja-JP" sz="900" i="1">
                              <a:latin typeface="Cambria Math" panose="02040503050406030204" pitchFamily="18" charset="0"/>
                              <a:ea typeface="Cambria Math" panose="02040503050406030204" pitchFamily="18" charset="0"/>
                            </a:rPr>
                            <m:t>)</m:t>
                          </m:r>
                        </m:den>
                      </m:f>
                      <m:f>
                        <m:fPr>
                          <m:ctrlPr>
                            <a:rPr lang="en-US" altLang="ja-JP" sz="900" i="1">
                              <a:latin typeface="Cambria Math" panose="02040503050406030204" pitchFamily="18" charset="0"/>
                            </a:rPr>
                          </m:ctrlPr>
                        </m:fPr>
                        <m:num>
                          <m:r>
                            <a:rPr lang="en-US" altLang="ja-JP" sz="900" i="1">
                              <a:latin typeface="Cambria Math" panose="02040503050406030204" pitchFamily="18" charset="0"/>
                            </a:rPr>
                            <m:t>1</m:t>
                          </m:r>
                        </m:num>
                        <m:den>
                          <m:r>
                            <a:rPr lang="en-US" altLang="ja-JP" sz="900" i="1">
                              <a:latin typeface="Cambria Math" panose="02040503050406030204" pitchFamily="18" charset="0"/>
                            </a:rPr>
                            <m:t>𝑠</m:t>
                          </m:r>
                          <m:r>
                            <a:rPr lang="en-US" altLang="ja-JP" sz="900" i="1">
                              <a:latin typeface="Cambria Math" panose="02040503050406030204" pitchFamily="18" charset="0"/>
                              <a:ea typeface="Cambria Math" panose="02040503050406030204" pitchFamily="18" charset="0"/>
                            </a:rPr>
                            <m:t>𝛤</m:t>
                          </m:r>
                          <m:r>
                            <a:rPr lang="en-US" altLang="ja-JP" sz="900" i="1">
                              <a:latin typeface="Cambria Math" panose="02040503050406030204" pitchFamily="18" charset="0"/>
                              <a:ea typeface="Cambria Math" panose="02040503050406030204" pitchFamily="18" charset="0"/>
                            </a:rPr>
                            <m:t>(</m:t>
                          </m:r>
                          <m:r>
                            <a:rPr lang="en-US" altLang="ja-JP" sz="900" i="1">
                              <a:latin typeface="Cambria Math" panose="02040503050406030204" pitchFamily="18" charset="0"/>
                              <a:ea typeface="Cambria Math" panose="02040503050406030204" pitchFamily="18" charset="0"/>
                            </a:rPr>
                            <m:t>𝑘</m:t>
                          </m:r>
                          <m:r>
                            <a:rPr lang="en-US" altLang="ja-JP" sz="900" i="1">
                              <a:latin typeface="Cambria Math" panose="02040503050406030204" pitchFamily="18" charset="0"/>
                              <a:ea typeface="Cambria Math" panose="02040503050406030204" pitchFamily="18" charset="0"/>
                            </a:rPr>
                            <m:t>+1)</m:t>
                          </m:r>
                        </m:den>
                      </m:f>
                      <m:sSup>
                        <m:sSupPr>
                          <m:ctrlPr>
                            <a:rPr lang="en-US" altLang="ja-JP" sz="900" i="1">
                              <a:latin typeface="Cambria Math" panose="02040503050406030204" pitchFamily="18" charset="0"/>
                            </a:rPr>
                          </m:ctrlPr>
                        </m:sSupPr>
                        <m:e>
                          <m:d>
                            <m:dPr>
                              <m:ctrlPr>
                                <a:rPr lang="en-US" altLang="ja-JP" sz="900" i="1">
                                  <a:latin typeface="Cambria Math" panose="02040503050406030204" pitchFamily="18" charset="0"/>
                                </a:rPr>
                              </m:ctrlPr>
                            </m:dPr>
                            <m:e>
                              <m:f>
                                <m:fPr>
                                  <m:ctrlPr>
                                    <a:rPr lang="en-US" altLang="ja-JP" sz="900" i="1">
                                      <a:latin typeface="Cambria Math" panose="02040503050406030204" pitchFamily="18" charset="0"/>
                                    </a:rPr>
                                  </m:ctrlPr>
                                </m:fPr>
                                <m:num>
                                  <m:r>
                                    <a:rPr lang="en-US" altLang="ja-JP" sz="900" i="1">
                                      <a:latin typeface="Cambria Math" panose="02040503050406030204" pitchFamily="18" charset="0"/>
                                    </a:rPr>
                                    <m:t>𝑥</m:t>
                                  </m:r>
                                </m:num>
                                <m:den>
                                  <m:r>
                                    <a:rPr lang="en-US" altLang="ja-JP" sz="900" i="1">
                                      <a:latin typeface="Cambria Math" panose="02040503050406030204" pitchFamily="18" charset="0"/>
                                    </a:rPr>
                                    <m:t>𝑠</m:t>
                                  </m:r>
                                </m:den>
                              </m:f>
                            </m:e>
                          </m:d>
                        </m:e>
                        <m:sup>
                          <m:r>
                            <a:rPr lang="en-US" altLang="ja-JP" sz="900" i="1">
                              <a:latin typeface="Cambria Math" panose="02040503050406030204" pitchFamily="18" charset="0"/>
                            </a:rPr>
                            <m:t>𝑘</m:t>
                          </m:r>
                        </m:sup>
                      </m:sSup>
                      <m:r>
                        <m:rPr>
                          <m:sty m:val="p"/>
                        </m:rPr>
                        <a:rPr lang="en-US" altLang="ja-JP" sz="900">
                          <a:latin typeface="Cambria Math" panose="02040503050406030204" pitchFamily="18" charset="0"/>
                        </a:rPr>
                        <m:t>exp</m:t>
                      </m:r>
                      <m:d>
                        <m:dPr>
                          <m:ctrlPr>
                            <a:rPr lang="en-US" altLang="ja-JP" sz="900" i="1">
                              <a:latin typeface="Cambria Math" panose="02040503050406030204" pitchFamily="18" charset="0"/>
                            </a:rPr>
                          </m:ctrlPr>
                        </m:dPr>
                        <m:e>
                          <m:r>
                            <a:rPr lang="en-US" altLang="ja-JP" sz="900" i="1">
                              <a:latin typeface="Cambria Math" panose="02040503050406030204" pitchFamily="18" charset="0"/>
                            </a:rPr>
                            <m:t>−</m:t>
                          </m:r>
                          <m:f>
                            <m:fPr>
                              <m:ctrlPr>
                                <a:rPr lang="en-US" altLang="ja-JP" sz="900" i="1">
                                  <a:latin typeface="Cambria Math" panose="02040503050406030204" pitchFamily="18" charset="0"/>
                                </a:rPr>
                              </m:ctrlPr>
                            </m:fPr>
                            <m:num>
                              <m:r>
                                <a:rPr lang="en-US" altLang="ja-JP" sz="900" i="1">
                                  <a:latin typeface="Cambria Math" panose="02040503050406030204" pitchFamily="18" charset="0"/>
                                </a:rPr>
                                <m:t>𝑥</m:t>
                              </m:r>
                            </m:num>
                            <m:den>
                              <m:r>
                                <a:rPr lang="en-US" altLang="ja-JP" sz="900" i="1">
                                  <a:latin typeface="Cambria Math" panose="02040503050406030204" pitchFamily="18" charset="0"/>
                                </a:rPr>
                                <m:t>𝑠</m:t>
                              </m:r>
                            </m:den>
                          </m:f>
                        </m:e>
                      </m:d>
                    </m:oMath>
                  </m:oMathPara>
                </a14:m>
                <a:endParaRPr lang="en-US" altLang="ja-JP" sz="900" dirty="0"/>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8498819" y="1277727"/>
                <a:ext cx="1942641" cy="876009"/>
              </a:xfrm>
              <a:prstGeom prst="rect">
                <a:avLst/>
              </a:prstGeom>
              <a:blipFill rotWithShape="0">
                <a:blip r:embed="rId12"/>
                <a:stretch>
                  <a:fillRect b="-5517"/>
                </a:stretch>
              </a:blipFill>
              <a:ln>
                <a:solidFill>
                  <a:srgbClr val="C00000"/>
                </a:solidFill>
              </a:ln>
            </p:spPr>
            <p:txBody>
              <a:bodyPr/>
              <a:lstStyle/>
              <a:p>
                <a:r>
                  <a:rPr lang="ja-JP" altLang="en-US">
                    <a:noFill/>
                  </a:rPr>
                  <a:t> </a:t>
                </a:r>
              </a:p>
            </p:txBody>
          </p:sp>
        </mc:Fallback>
      </mc:AlternateContent>
      <p:sp>
        <p:nvSpPr>
          <p:cNvPr id="43" name="フリーフォーム 42"/>
          <p:cNvSpPr/>
          <p:nvPr/>
        </p:nvSpPr>
        <p:spPr>
          <a:xfrm>
            <a:off x="5511114" y="1408670"/>
            <a:ext cx="2987705" cy="123568"/>
          </a:xfrm>
          <a:custGeom>
            <a:avLst/>
            <a:gdLst>
              <a:gd name="connsiteX0" fmla="*/ 0 w 3027405"/>
              <a:gd name="connsiteY0" fmla="*/ 123568 h 123568"/>
              <a:gd name="connsiteX1" fmla="*/ 74140 w 3027405"/>
              <a:gd name="connsiteY1" fmla="*/ 30892 h 123568"/>
              <a:gd name="connsiteX2" fmla="*/ 191529 w 3027405"/>
              <a:gd name="connsiteY2" fmla="*/ 18535 h 123568"/>
              <a:gd name="connsiteX3" fmla="*/ 407772 w 3027405"/>
              <a:gd name="connsiteY3" fmla="*/ 12357 h 123568"/>
              <a:gd name="connsiteX4" fmla="*/ 1377778 w 3027405"/>
              <a:gd name="connsiteY4" fmla="*/ 0 h 123568"/>
              <a:gd name="connsiteX5" fmla="*/ 2353962 w 3027405"/>
              <a:gd name="connsiteY5" fmla="*/ 18535 h 123568"/>
              <a:gd name="connsiteX6" fmla="*/ 3027405 w 3027405"/>
              <a:gd name="connsiteY6" fmla="*/ 18535 h 1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7405" h="123568">
                <a:moveTo>
                  <a:pt x="0" y="123568"/>
                </a:moveTo>
                <a:lnTo>
                  <a:pt x="74140" y="30892"/>
                </a:lnTo>
                <a:cubicBezTo>
                  <a:pt x="149849" y="14067"/>
                  <a:pt x="110758" y="18535"/>
                  <a:pt x="191529" y="18535"/>
                </a:cubicBezTo>
                <a:lnTo>
                  <a:pt x="407772" y="12357"/>
                </a:lnTo>
                <a:lnTo>
                  <a:pt x="1377778" y="0"/>
                </a:lnTo>
                <a:lnTo>
                  <a:pt x="2353962" y="18535"/>
                </a:lnTo>
                <a:lnTo>
                  <a:pt x="3027405" y="18535"/>
                </a:lnTo>
              </a:path>
            </a:pathLst>
          </a:custGeom>
          <a:noFill/>
          <a:ln w="63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8953090" y="1289159"/>
            <a:ext cx="432000" cy="26280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8938804" y="1575141"/>
            <a:ext cx="324000" cy="263185"/>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8950709" y="1685925"/>
            <a:ext cx="57600" cy="78581"/>
          </a:xfrm>
          <a:prstGeom prst="rect">
            <a:avLst/>
          </a:prstGeom>
          <a:no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8641253" y="1981201"/>
            <a:ext cx="57600" cy="78581"/>
          </a:xfrm>
          <a:prstGeom prst="rect">
            <a:avLst/>
          </a:prstGeom>
          <a:no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8165003" y="1588730"/>
            <a:ext cx="57600" cy="78581"/>
          </a:xfrm>
          <a:prstGeom prst="rect">
            <a:avLst/>
          </a:prstGeom>
          <a:no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7523653" y="2822374"/>
            <a:ext cx="57600" cy="78581"/>
          </a:xfrm>
          <a:prstGeom prst="rect">
            <a:avLst/>
          </a:prstGeom>
          <a:no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8082324" y="1564964"/>
            <a:ext cx="72000" cy="10800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7074687" y="2786605"/>
            <a:ext cx="72000" cy="10800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7188987" y="2786605"/>
            <a:ext cx="72000" cy="10800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4612408" y="5429420"/>
            <a:ext cx="216000" cy="175419"/>
          </a:xfrm>
          <a:prstGeom prst="rect">
            <a:avLst/>
          </a:prstGeom>
          <a:no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4604358" y="5042636"/>
            <a:ext cx="216000" cy="196113"/>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6281270" y="4266850"/>
            <a:ext cx="144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正方形/長方形 59"/>
          <p:cNvSpPr/>
          <p:nvPr/>
        </p:nvSpPr>
        <p:spPr>
          <a:xfrm>
            <a:off x="7152987" y="4266850"/>
            <a:ext cx="540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正方形/長方形 60"/>
          <p:cNvSpPr/>
          <p:nvPr/>
        </p:nvSpPr>
        <p:spPr>
          <a:xfrm>
            <a:off x="5802635" y="5006377"/>
            <a:ext cx="14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 name="正方形/長方形 61"/>
          <p:cNvSpPr/>
          <p:nvPr/>
        </p:nvSpPr>
        <p:spPr>
          <a:xfrm>
            <a:off x="5802635" y="5185779"/>
            <a:ext cx="144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3" name="正方形/長方形 62"/>
          <p:cNvSpPr/>
          <p:nvPr/>
        </p:nvSpPr>
        <p:spPr>
          <a:xfrm>
            <a:off x="5811688" y="5536771"/>
            <a:ext cx="14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正方形/長方形 63"/>
          <p:cNvSpPr/>
          <p:nvPr/>
        </p:nvSpPr>
        <p:spPr>
          <a:xfrm>
            <a:off x="5811688" y="5364450"/>
            <a:ext cx="14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正方形/長方形 64"/>
          <p:cNvSpPr/>
          <p:nvPr/>
        </p:nvSpPr>
        <p:spPr>
          <a:xfrm>
            <a:off x="7206405" y="4488301"/>
            <a:ext cx="216000" cy="18000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p:cNvSpPr/>
          <p:nvPr/>
        </p:nvSpPr>
        <p:spPr>
          <a:xfrm>
            <a:off x="7473253" y="4485924"/>
            <a:ext cx="216000" cy="180000"/>
          </a:xfrm>
          <a:prstGeom prst="rect">
            <a:avLst/>
          </a:prstGeom>
          <a:no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725243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rcRect b="92410"/>
          <a:stretch/>
        </p:blipFill>
        <p:spPr>
          <a:xfrm>
            <a:off x="0" y="0"/>
            <a:ext cx="4146485" cy="464820"/>
          </a:xfrm>
          <a:prstGeom prst="rect">
            <a:avLst/>
          </a:prstGeom>
        </p:spPr>
      </p:pic>
      <p:pic>
        <p:nvPicPr>
          <p:cNvPr id="5" name="図 4"/>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contrast="40000"/>
                    </a14:imgEffect>
                  </a14:imgLayer>
                </a14:imgProps>
              </a:ext>
            </a:extLst>
          </a:blip>
          <a:stretch>
            <a:fillRect/>
          </a:stretch>
        </p:blipFill>
        <p:spPr>
          <a:xfrm>
            <a:off x="0" y="464820"/>
            <a:ext cx="4146485" cy="2005907"/>
          </a:xfrm>
          <a:prstGeom prst="rect">
            <a:avLst/>
          </a:prstGeom>
        </p:spPr>
      </p:pic>
      <p:pic>
        <p:nvPicPr>
          <p:cNvPr id="6" name="図 5"/>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Effect>
                      <a14:brightnessContrast contrast="40000"/>
                    </a14:imgEffect>
                  </a14:imgLayer>
                </a14:imgProps>
              </a:ext>
            </a:extLst>
          </a:blip>
          <a:srcRect b="39421"/>
          <a:stretch/>
        </p:blipFill>
        <p:spPr>
          <a:xfrm>
            <a:off x="0" y="2470728"/>
            <a:ext cx="4160661" cy="3787198"/>
          </a:xfrm>
          <a:prstGeom prst="rect">
            <a:avLst/>
          </a:prstGeom>
        </p:spPr>
      </p:pic>
      <p:pic>
        <p:nvPicPr>
          <p:cNvPr id="7" name="図 6"/>
          <p:cNvPicPr>
            <a:picLocks noChangeAspect="1"/>
          </p:cNvPicPr>
          <p:nvPr/>
        </p:nvPicPr>
        <p:blipFill rotWithShape="1">
          <a:blip r:embed="rId9">
            <a:extLst>
              <a:ext uri="{BEBA8EAE-BF5A-486C-A8C5-ECC9F3942E4B}">
                <a14:imgProps xmlns:a14="http://schemas.microsoft.com/office/drawing/2010/main">
                  <a14:imgLayer r:embed="rId10">
                    <a14:imgEffect>
                      <a14:sharpenSoften amount="50000"/>
                    </a14:imgEffect>
                    <a14:imgEffect>
                      <a14:brightnessContrast contrast="40000"/>
                    </a14:imgEffect>
                  </a14:imgLayer>
                </a14:imgProps>
              </a:ext>
            </a:extLst>
          </a:blip>
          <a:srcRect b="35883"/>
          <a:stretch/>
        </p:blipFill>
        <p:spPr>
          <a:xfrm>
            <a:off x="4198956" y="2390673"/>
            <a:ext cx="4153573" cy="3772002"/>
          </a:xfrm>
          <a:prstGeom prst="rect">
            <a:avLst/>
          </a:prstGeom>
        </p:spPr>
      </p:pic>
      <p:pic>
        <p:nvPicPr>
          <p:cNvPr id="8" name="図 7"/>
          <p:cNvPicPr>
            <a:picLocks noChangeAspect="1"/>
          </p:cNvPicPr>
          <p:nvPr/>
        </p:nvPicPr>
        <p:blipFill rotWithShape="1">
          <a:blip r:embed="rId11">
            <a:extLst>
              <a:ext uri="{BEBA8EAE-BF5A-486C-A8C5-ECC9F3942E4B}">
                <a14:imgProps xmlns:a14="http://schemas.microsoft.com/office/drawing/2010/main">
                  <a14:imgLayer r:embed="rId12">
                    <a14:imgEffect>
                      <a14:sharpenSoften amount="50000"/>
                    </a14:imgEffect>
                    <a14:imgEffect>
                      <a14:brightnessContrast contrast="40000"/>
                    </a14:imgEffect>
                  </a14:imgLayer>
                </a14:imgProps>
              </a:ext>
            </a:extLst>
          </a:blip>
          <a:srcRect b="12461"/>
          <a:stretch/>
        </p:blipFill>
        <p:spPr>
          <a:xfrm>
            <a:off x="8401456" y="2103985"/>
            <a:ext cx="4160661" cy="4188230"/>
          </a:xfrm>
          <a:prstGeom prst="rect">
            <a:avLst/>
          </a:prstGeom>
        </p:spPr>
      </p:pic>
      <p:pic>
        <p:nvPicPr>
          <p:cNvPr id="9" name="図 8"/>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Effect>
                      <a14:brightnessContrast contrast="40000"/>
                    </a14:imgEffect>
                  </a14:imgLayer>
                </a14:imgProps>
              </a:ext>
            </a:extLst>
          </a:blip>
          <a:srcRect t="64897" b="1"/>
          <a:stretch/>
        </p:blipFill>
        <p:spPr>
          <a:xfrm>
            <a:off x="4188324" y="200025"/>
            <a:ext cx="4160661" cy="2194459"/>
          </a:xfrm>
          <a:prstGeom prst="rect">
            <a:avLst/>
          </a:prstGeom>
        </p:spPr>
      </p:pic>
      <p:pic>
        <p:nvPicPr>
          <p:cNvPr id="10" name="図 9"/>
          <p:cNvPicPr>
            <a:picLocks noChangeAspect="1"/>
          </p:cNvPicPr>
          <p:nvPr/>
        </p:nvPicPr>
        <p:blipFill rotWithShape="1">
          <a:blip r:embed="rId9">
            <a:extLst>
              <a:ext uri="{BEBA8EAE-BF5A-486C-A8C5-ECC9F3942E4B}">
                <a14:imgProps xmlns:a14="http://schemas.microsoft.com/office/drawing/2010/main">
                  <a14:imgLayer r:embed="rId10">
                    <a14:imgEffect>
                      <a14:sharpenSoften amount="50000"/>
                    </a14:imgEffect>
                    <a14:imgEffect>
                      <a14:brightnessContrast contrast="40000"/>
                    </a14:imgEffect>
                  </a14:imgLayer>
                </a14:imgProps>
              </a:ext>
            </a:extLst>
          </a:blip>
          <a:srcRect t="65185"/>
          <a:stretch/>
        </p:blipFill>
        <p:spPr>
          <a:xfrm>
            <a:off x="8401456" y="9525"/>
            <a:ext cx="4153573" cy="2048123"/>
          </a:xfrm>
          <a:prstGeom prst="rect">
            <a:avLst/>
          </a:prstGeom>
        </p:spPr>
      </p:pic>
      <p:sp>
        <p:nvSpPr>
          <p:cNvPr id="11" name="正方形/長方形 10"/>
          <p:cNvSpPr/>
          <p:nvPr/>
        </p:nvSpPr>
        <p:spPr>
          <a:xfrm>
            <a:off x="3419211" y="2696297"/>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2" name="正方形/長方形 11"/>
          <p:cNvSpPr/>
          <p:nvPr/>
        </p:nvSpPr>
        <p:spPr>
          <a:xfrm>
            <a:off x="152136" y="3163022"/>
            <a:ext cx="43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3" name="正方形/長方形 12"/>
          <p:cNvSpPr/>
          <p:nvPr/>
        </p:nvSpPr>
        <p:spPr>
          <a:xfrm>
            <a:off x="237861" y="3391622"/>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4" name="正方形/長方形 13"/>
          <p:cNvSpPr/>
          <p:nvPr/>
        </p:nvSpPr>
        <p:spPr>
          <a:xfrm>
            <a:off x="627372" y="3963122"/>
            <a:ext cx="72000" cy="144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5" name="フリーフォーム 14"/>
          <p:cNvSpPr/>
          <p:nvPr/>
        </p:nvSpPr>
        <p:spPr>
          <a:xfrm>
            <a:off x="-19049" y="4095749"/>
            <a:ext cx="971550" cy="1000125"/>
          </a:xfrm>
          <a:custGeom>
            <a:avLst/>
            <a:gdLst>
              <a:gd name="connsiteX0" fmla="*/ 666750 w 1000125"/>
              <a:gd name="connsiteY0" fmla="*/ 0 h 971550"/>
              <a:gd name="connsiteX1" fmla="*/ 666750 w 1000125"/>
              <a:gd name="connsiteY1" fmla="*/ 123825 h 971550"/>
              <a:gd name="connsiteX2" fmla="*/ 0 w 1000125"/>
              <a:gd name="connsiteY2" fmla="*/ 123825 h 971550"/>
              <a:gd name="connsiteX3" fmla="*/ 0 w 1000125"/>
              <a:gd name="connsiteY3" fmla="*/ 971550 h 971550"/>
              <a:gd name="connsiteX4" fmla="*/ 1000125 w 1000125"/>
              <a:gd name="connsiteY4" fmla="*/ 971550 h 97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25" h="971550">
                <a:moveTo>
                  <a:pt x="666750" y="0"/>
                </a:moveTo>
                <a:lnTo>
                  <a:pt x="666750" y="123825"/>
                </a:lnTo>
                <a:lnTo>
                  <a:pt x="0" y="123825"/>
                </a:lnTo>
                <a:lnTo>
                  <a:pt x="0" y="971550"/>
                </a:lnTo>
                <a:lnTo>
                  <a:pt x="1000125" y="971550"/>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2292841" y="4661538"/>
            <a:ext cx="1234370" cy="369332"/>
          </a:xfrm>
          <a:prstGeom prst="rect">
            <a:avLst/>
          </a:prstGeom>
          <a:noFill/>
          <a:ln>
            <a:solidFill>
              <a:srgbClr val="C00000"/>
            </a:solidFill>
          </a:ln>
        </p:spPr>
        <p:txBody>
          <a:bodyPr wrap="square" rtlCol="0">
            <a:spAutoFit/>
          </a:bodyPr>
          <a:lstStyle/>
          <a:p>
            <a:r>
              <a:rPr kumimoji="1" lang="ja-JP" altLang="en-US" sz="900" dirty="0" smtClean="0"/>
              <a:t>単純に</a:t>
            </a:r>
            <a:r>
              <a:rPr kumimoji="1" lang="en-US" altLang="ja-JP" sz="900" dirty="0" smtClean="0"/>
              <a:t>z</a:t>
            </a:r>
            <a:r>
              <a:rPr kumimoji="1" lang="ja-JP" altLang="en-US" sz="900" dirty="0" smtClean="0"/>
              <a:t>について全部</a:t>
            </a:r>
            <a:endParaRPr kumimoji="1" lang="en-US" altLang="ja-JP" sz="900" dirty="0" smtClean="0"/>
          </a:p>
          <a:p>
            <a:r>
              <a:rPr kumimoji="1" lang="ja-JP" altLang="en-US" sz="900" dirty="0" smtClean="0"/>
              <a:t>足せば，周辺確率</a:t>
            </a:r>
            <a:endParaRPr kumimoji="1" lang="ja-JP" altLang="en-US" sz="900" dirty="0"/>
          </a:p>
        </p:txBody>
      </p:sp>
      <p:cxnSp>
        <p:nvCxnSpPr>
          <p:cNvPr id="18" name="直線コネクタ 17"/>
          <p:cNvCxnSpPr/>
          <p:nvPr/>
        </p:nvCxnSpPr>
        <p:spPr>
          <a:xfrm flipH="1">
            <a:off x="-19049" y="4699638"/>
            <a:ext cx="231189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848336" y="655320"/>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mc:AlternateContent xmlns:mc="http://schemas.openxmlformats.org/markup-compatibility/2006" xmlns:a14="http://schemas.microsoft.com/office/drawing/2010/main">
        <mc:Choice Requires="a14">
          <p:sp>
            <p:nvSpPr>
              <p:cNvPr id="21" name="テキスト ボックス 20"/>
              <p:cNvSpPr txBox="1"/>
              <p:nvPr/>
            </p:nvSpPr>
            <p:spPr>
              <a:xfrm>
                <a:off x="174526" y="3739547"/>
                <a:ext cx="91012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𝑝</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𝑥</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𝑧</m:t>
                      </m:r>
                      <m:r>
                        <a:rPr kumimoji="1" lang="en-US" altLang="ja-JP" sz="1200" b="0" i="1" smtClean="0">
                          <a:latin typeface="Cambria Math" panose="02040503050406030204" pitchFamily="18" charset="0"/>
                        </a:rPr>
                        <m:t>, </m:t>
                      </m:r>
                      <m:sSub>
                        <m:sSubPr>
                          <m:ctrlPr>
                            <a:rPr kumimoji="1" lang="en-US" altLang="ja-JP" sz="1200" b="0" i="1" smtClean="0">
                              <a:latin typeface="Cambria Math" panose="02040503050406030204" pitchFamily="18" charset="0"/>
                            </a:rPr>
                          </m:ctrlPr>
                        </m:sSubPr>
                        <m:e>
                          <m:r>
                            <a:rPr lang="ja-JP" altLang="en-US" sz="1200" b="1" i="1">
                              <a:latin typeface="Cambria Math" panose="02040503050406030204" pitchFamily="18" charset="0"/>
                            </a:rPr>
                            <m:t>𝝁</m:t>
                          </m:r>
                        </m:e>
                        <m:sub>
                          <m:r>
                            <a:rPr kumimoji="1" lang="en-US" altLang="ja-JP" sz="1200" b="0" i="1" smtClean="0">
                              <a:latin typeface="Cambria Math" panose="02040503050406030204" pitchFamily="18" charset="0"/>
                            </a:rPr>
                            <m:t>𝑧</m:t>
                          </m:r>
                        </m:sub>
                      </m:sSub>
                      <m:r>
                        <a:rPr kumimoji="1"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r>
                            <a:rPr lang="el-GR" altLang="ja-JP" sz="1200" b="1" i="1" smtClean="0">
                              <a:latin typeface="Cambria Math" panose="02040503050406030204" pitchFamily="18" charset="0"/>
                              <a:ea typeface="Cambria Math" panose="02040503050406030204" pitchFamily="18" charset="0"/>
                            </a:rPr>
                            <m:t>𝜮</m:t>
                          </m:r>
                        </m:e>
                        <m:sub>
                          <m:r>
                            <a:rPr lang="en-US" altLang="ja-JP" sz="1200" i="1">
                              <a:latin typeface="Cambria Math" panose="02040503050406030204" pitchFamily="18" charset="0"/>
                            </a:rPr>
                            <m:t>𝑧</m:t>
                          </m:r>
                        </m:sub>
                      </m:sSub>
                      <m:r>
                        <a:rPr kumimoji="1" lang="en-US" altLang="ja-JP" sz="1200" b="0" i="1" smtClean="0">
                          <a:latin typeface="Cambria Math" panose="02040503050406030204" pitchFamily="18" charset="0"/>
                        </a:rPr>
                        <m:t>)</m:t>
                      </m:r>
                    </m:oMath>
                  </m:oMathPara>
                </a14:m>
                <a:endParaRPr kumimoji="1" lang="ja-JP" altLang="en-US" sz="1200" dirty="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174526" y="3739547"/>
                <a:ext cx="910121" cy="184666"/>
              </a:xfrm>
              <a:prstGeom prst="rect">
                <a:avLst/>
              </a:prstGeom>
              <a:blipFill rotWithShape="0">
                <a:blip r:embed="rId13"/>
                <a:stretch>
                  <a:fillRect l="-3356" t="-3226" r="-5369" b="-35484"/>
                </a:stretch>
              </a:blipFill>
            </p:spPr>
            <p:txBody>
              <a:bodyPr/>
              <a:lstStyle/>
              <a:p>
                <a:r>
                  <a:rPr lang="ja-JP" altLang="en-US">
                    <a:noFill/>
                  </a:rPr>
                  <a:t> </a:t>
                </a:r>
              </a:p>
            </p:txBody>
          </p:sp>
        </mc:Fallback>
      </mc:AlternateContent>
      <p:sp>
        <p:nvSpPr>
          <p:cNvPr id="22" name="正方形/長方形 21"/>
          <p:cNvSpPr/>
          <p:nvPr/>
        </p:nvSpPr>
        <p:spPr>
          <a:xfrm>
            <a:off x="600897" y="3762334"/>
            <a:ext cx="396000" cy="180000"/>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3" name="正方形/長方形 22"/>
          <p:cNvSpPr/>
          <p:nvPr/>
        </p:nvSpPr>
        <p:spPr>
          <a:xfrm>
            <a:off x="635792" y="4846204"/>
            <a:ext cx="108000" cy="144000"/>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cxnSp>
        <p:nvCxnSpPr>
          <p:cNvPr id="25" name="直線矢印コネクタ 24"/>
          <p:cNvCxnSpPr>
            <a:stCxn id="22" idx="2"/>
            <a:endCxn id="23" idx="0"/>
          </p:cNvCxnSpPr>
          <p:nvPr/>
        </p:nvCxnSpPr>
        <p:spPr>
          <a:xfrm flipH="1">
            <a:off x="689792" y="3942334"/>
            <a:ext cx="109105" cy="90387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2918273" y="4265483"/>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pic>
        <p:nvPicPr>
          <p:cNvPr id="29" name="図 28"/>
          <p:cNvPicPr>
            <a:picLocks noChangeAspect="1"/>
          </p:cNvPicPr>
          <p:nvPr/>
        </p:nvPicPr>
        <p:blipFill rotWithShape="1">
          <a:blip r:embed="rId14" cstate="screen">
            <a:extLst>
              <a:ext uri="{BEBA8EAE-BF5A-486C-A8C5-ECC9F3942E4B}">
                <a14:imgProps xmlns:a14="http://schemas.microsoft.com/office/drawing/2010/main">
                  <a14:imgLayer r:embed="rId8">
                    <a14:imgEffect>
                      <a14:sharpenSoften amount="50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4135853" y="0"/>
            <a:ext cx="4160661" cy="204746"/>
          </a:xfrm>
          <a:prstGeom prst="rect">
            <a:avLst/>
          </a:prstGeom>
        </p:spPr>
      </p:pic>
      <p:cxnSp>
        <p:nvCxnSpPr>
          <p:cNvPr id="32" name="直線矢印コネクタ 31"/>
          <p:cNvCxnSpPr/>
          <p:nvPr/>
        </p:nvCxnSpPr>
        <p:spPr>
          <a:xfrm flipH="1" flipV="1">
            <a:off x="1628775" y="6010275"/>
            <a:ext cx="1638300" cy="28194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8" name="図 27"/>
          <p:cNvPicPr>
            <a:picLocks noChangeAspect="1"/>
          </p:cNvPicPr>
          <p:nvPr/>
        </p:nvPicPr>
        <p:blipFill rotWithShape="1">
          <a:blip r:embed="rId15" cstate="screen">
            <a:extLst>
              <a:ext uri="{BEBA8EAE-BF5A-486C-A8C5-ECC9F3942E4B}">
                <a14:imgProps xmlns:a14="http://schemas.microsoft.com/office/drawing/2010/main">
                  <a14:imgLayer r:embed="rId16">
                    <a14:imgEffect>
                      <a14:sharpenSoften amount="50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175681" y="6297040"/>
            <a:ext cx="3705225" cy="228601"/>
          </a:xfrm>
          <a:prstGeom prst="rect">
            <a:avLst/>
          </a:prstGeom>
          <a:ln>
            <a:solidFill>
              <a:srgbClr val="C00000"/>
            </a:solidFill>
          </a:ln>
        </p:spPr>
      </p:pic>
      <p:sp>
        <p:nvSpPr>
          <p:cNvPr id="34" name="正方形/長方形 33"/>
          <p:cNvSpPr/>
          <p:nvPr/>
        </p:nvSpPr>
        <p:spPr>
          <a:xfrm>
            <a:off x="2163549" y="5876583"/>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pic>
        <p:nvPicPr>
          <p:cNvPr id="35" name="図 34"/>
          <p:cNvPicPr>
            <a:picLocks noChangeAspect="1"/>
          </p:cNvPicPr>
          <p:nvPr/>
        </p:nvPicPr>
        <p:blipFill rotWithShape="1">
          <a:blip r:embed="rId17" cstate="screen">
            <a:extLst>
              <a:ext uri="{BEBA8EAE-BF5A-486C-A8C5-ECC9F3942E4B}">
                <a14:imgProps xmlns:a14="http://schemas.microsoft.com/office/drawing/2010/main">
                  <a14:imgLayer r:embed="rId16">
                    <a14:imgEffect>
                      <a14:sharpenSoften amount="50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3882013" y="6162675"/>
            <a:ext cx="1843619" cy="1012865"/>
          </a:xfrm>
          <a:prstGeom prst="rect">
            <a:avLst/>
          </a:prstGeom>
          <a:ln>
            <a:solidFill>
              <a:srgbClr val="C00000"/>
            </a:solidFill>
          </a:ln>
        </p:spPr>
      </p:pic>
      <p:sp>
        <p:nvSpPr>
          <p:cNvPr id="36" name="正方形/長方形 35"/>
          <p:cNvSpPr/>
          <p:nvPr/>
        </p:nvSpPr>
        <p:spPr>
          <a:xfrm>
            <a:off x="5501157" y="450267"/>
            <a:ext cx="57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7" name="正方形/長方形 36"/>
          <p:cNvSpPr/>
          <p:nvPr/>
        </p:nvSpPr>
        <p:spPr>
          <a:xfrm>
            <a:off x="518267" y="484543"/>
            <a:ext cx="25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9" name="正方形/長方形 38"/>
          <p:cNvSpPr/>
          <p:nvPr/>
        </p:nvSpPr>
        <p:spPr>
          <a:xfrm>
            <a:off x="5323257" y="2938964"/>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0" name="正方形/長方形 39"/>
          <p:cNvSpPr/>
          <p:nvPr/>
        </p:nvSpPr>
        <p:spPr>
          <a:xfrm>
            <a:off x="5814090" y="1574856"/>
            <a:ext cx="234000" cy="144000"/>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1" name="正方形/長方形 40"/>
          <p:cNvSpPr/>
          <p:nvPr/>
        </p:nvSpPr>
        <p:spPr>
          <a:xfrm>
            <a:off x="4859978" y="2724765"/>
            <a:ext cx="25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2" name="正方形/長方形 41"/>
          <p:cNvSpPr/>
          <p:nvPr/>
        </p:nvSpPr>
        <p:spPr>
          <a:xfrm>
            <a:off x="5347365" y="1574856"/>
            <a:ext cx="432000" cy="144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3" name="テキスト ボックス 42"/>
          <p:cNvSpPr txBox="1"/>
          <p:nvPr/>
        </p:nvSpPr>
        <p:spPr>
          <a:xfrm>
            <a:off x="4985978" y="1459440"/>
            <a:ext cx="447226" cy="230832"/>
          </a:xfrm>
          <a:prstGeom prst="rect">
            <a:avLst/>
          </a:prstGeom>
          <a:noFill/>
        </p:spPr>
        <p:txBody>
          <a:bodyPr wrap="square" rtlCol="0">
            <a:spAutoFit/>
          </a:bodyPr>
          <a:lstStyle/>
          <a:p>
            <a:r>
              <a:rPr lang="ja-JP" altLang="en-US" sz="900" dirty="0">
                <a:solidFill>
                  <a:srgbClr val="C00000"/>
                </a:solidFill>
              </a:rPr>
              <a:t>尤度</a:t>
            </a:r>
            <a:endParaRPr kumimoji="1" lang="ja-JP" altLang="en-US" sz="900" dirty="0">
              <a:solidFill>
                <a:srgbClr val="C00000"/>
              </a:solidFill>
            </a:endParaRPr>
          </a:p>
        </p:txBody>
      </p:sp>
      <p:sp>
        <p:nvSpPr>
          <p:cNvPr id="44" name="テキスト ボックス 43"/>
          <p:cNvSpPr txBox="1"/>
          <p:nvPr/>
        </p:nvSpPr>
        <p:spPr>
          <a:xfrm>
            <a:off x="6007244" y="1459440"/>
            <a:ext cx="679305" cy="230832"/>
          </a:xfrm>
          <a:prstGeom prst="rect">
            <a:avLst/>
          </a:prstGeom>
          <a:noFill/>
        </p:spPr>
        <p:txBody>
          <a:bodyPr wrap="square" rtlCol="0">
            <a:spAutoFit/>
          </a:bodyPr>
          <a:lstStyle/>
          <a:p>
            <a:r>
              <a:rPr kumimoji="1" lang="ja-JP" altLang="en-US" sz="900" dirty="0" smtClean="0">
                <a:solidFill>
                  <a:schemeClr val="accent5"/>
                </a:solidFill>
              </a:rPr>
              <a:t>事前確率</a:t>
            </a:r>
            <a:endParaRPr kumimoji="1" lang="ja-JP" altLang="en-US" sz="900" dirty="0">
              <a:solidFill>
                <a:schemeClr val="accent5"/>
              </a:solidFill>
            </a:endParaRPr>
          </a:p>
        </p:txBody>
      </p:sp>
      <p:sp>
        <p:nvSpPr>
          <p:cNvPr id="45" name="正方形/長方形 44"/>
          <p:cNvSpPr/>
          <p:nvPr/>
        </p:nvSpPr>
        <p:spPr>
          <a:xfrm>
            <a:off x="5050779" y="1498089"/>
            <a:ext cx="14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6" name="正方形/長方形 45"/>
          <p:cNvSpPr/>
          <p:nvPr/>
        </p:nvSpPr>
        <p:spPr>
          <a:xfrm>
            <a:off x="6070879" y="1492353"/>
            <a:ext cx="25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8" name="正方形/長方形 47"/>
          <p:cNvSpPr/>
          <p:nvPr/>
        </p:nvSpPr>
        <p:spPr>
          <a:xfrm>
            <a:off x="6426170" y="3372572"/>
            <a:ext cx="252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9" name="正方形/長方形 48"/>
          <p:cNvSpPr/>
          <p:nvPr/>
        </p:nvSpPr>
        <p:spPr>
          <a:xfrm>
            <a:off x="6197570" y="3467822"/>
            <a:ext cx="54000" cy="72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0" name="正方形/長方形 49"/>
          <p:cNvSpPr/>
          <p:nvPr/>
        </p:nvSpPr>
        <p:spPr>
          <a:xfrm>
            <a:off x="6859913" y="3474531"/>
            <a:ext cx="54000" cy="72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1" name="正方形/長方形 50"/>
          <p:cNvSpPr/>
          <p:nvPr/>
        </p:nvSpPr>
        <p:spPr>
          <a:xfrm>
            <a:off x="7068656" y="3474531"/>
            <a:ext cx="54000" cy="72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2" name="正方形/長方形 51"/>
          <p:cNvSpPr/>
          <p:nvPr/>
        </p:nvSpPr>
        <p:spPr>
          <a:xfrm>
            <a:off x="6136362" y="3613299"/>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3" name="正方形/長方形 52"/>
          <p:cNvSpPr/>
          <p:nvPr/>
        </p:nvSpPr>
        <p:spPr>
          <a:xfrm>
            <a:off x="4703680" y="4636347"/>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4" name="正方形/長方形 53"/>
          <p:cNvSpPr/>
          <p:nvPr/>
        </p:nvSpPr>
        <p:spPr>
          <a:xfrm>
            <a:off x="5619112" y="5095874"/>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5" name="正方形/長方形 54"/>
          <p:cNvSpPr/>
          <p:nvPr/>
        </p:nvSpPr>
        <p:spPr>
          <a:xfrm>
            <a:off x="7040783" y="5095874"/>
            <a:ext cx="10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6" name="正方形/長方形 55"/>
          <p:cNvSpPr/>
          <p:nvPr/>
        </p:nvSpPr>
        <p:spPr>
          <a:xfrm>
            <a:off x="9860053" y="1444835"/>
            <a:ext cx="57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7" name="正方形/長方形 56"/>
          <p:cNvSpPr/>
          <p:nvPr/>
        </p:nvSpPr>
        <p:spPr>
          <a:xfrm>
            <a:off x="11614964" y="3054152"/>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8" name="正方形/長方形 57"/>
          <p:cNvSpPr/>
          <p:nvPr/>
        </p:nvSpPr>
        <p:spPr>
          <a:xfrm>
            <a:off x="8789032" y="3954413"/>
            <a:ext cx="75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9" name="正方形/長方形 58"/>
          <p:cNvSpPr/>
          <p:nvPr/>
        </p:nvSpPr>
        <p:spPr>
          <a:xfrm>
            <a:off x="8789032" y="4169160"/>
            <a:ext cx="360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0" name="正方形/長方形 59"/>
          <p:cNvSpPr/>
          <p:nvPr/>
        </p:nvSpPr>
        <p:spPr>
          <a:xfrm>
            <a:off x="10514434" y="3503822"/>
            <a:ext cx="10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1" name="正方形/長方形 60"/>
          <p:cNvSpPr/>
          <p:nvPr/>
        </p:nvSpPr>
        <p:spPr>
          <a:xfrm>
            <a:off x="11224182" y="4409483"/>
            <a:ext cx="10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2" name="フリーフォーム 61"/>
          <p:cNvSpPr/>
          <p:nvPr/>
        </p:nvSpPr>
        <p:spPr>
          <a:xfrm>
            <a:off x="8206977" y="1690272"/>
            <a:ext cx="910898" cy="3587122"/>
          </a:xfrm>
          <a:custGeom>
            <a:avLst/>
            <a:gdLst>
              <a:gd name="connsiteX0" fmla="*/ 870857 w 870857"/>
              <a:gd name="connsiteY0" fmla="*/ 3500845 h 3605348"/>
              <a:gd name="connsiteX1" fmla="*/ 775063 w 870857"/>
              <a:gd name="connsiteY1" fmla="*/ 3605348 h 3605348"/>
              <a:gd name="connsiteX2" fmla="*/ 156754 w 870857"/>
              <a:gd name="connsiteY2" fmla="*/ 3605348 h 3605348"/>
              <a:gd name="connsiteX3" fmla="*/ 121920 w 870857"/>
              <a:gd name="connsiteY3" fmla="*/ 0 h 3605348"/>
              <a:gd name="connsiteX4" fmla="*/ 0 w 870857"/>
              <a:gd name="connsiteY4" fmla="*/ 8708 h 3605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57" h="3605348">
                <a:moveTo>
                  <a:pt x="870857" y="3500845"/>
                </a:moveTo>
                <a:lnTo>
                  <a:pt x="775063" y="3605348"/>
                </a:lnTo>
                <a:lnTo>
                  <a:pt x="156754" y="3605348"/>
                </a:lnTo>
                <a:lnTo>
                  <a:pt x="121920" y="0"/>
                </a:lnTo>
                <a:lnTo>
                  <a:pt x="0" y="8708"/>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9648446" y="4627638"/>
            <a:ext cx="360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4" name="正方形/長方形 63"/>
          <p:cNvSpPr/>
          <p:nvPr/>
        </p:nvSpPr>
        <p:spPr>
          <a:xfrm>
            <a:off x="10640181" y="4846204"/>
            <a:ext cx="25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5" name="正方形/長方形 64"/>
          <p:cNvSpPr/>
          <p:nvPr/>
        </p:nvSpPr>
        <p:spPr>
          <a:xfrm>
            <a:off x="11628397" y="2842651"/>
            <a:ext cx="25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6" name="正方形/長方形 65"/>
          <p:cNvSpPr/>
          <p:nvPr/>
        </p:nvSpPr>
        <p:spPr>
          <a:xfrm>
            <a:off x="12402320" y="2846449"/>
            <a:ext cx="90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7" name="フリーフォーム 66"/>
          <p:cNvSpPr/>
          <p:nvPr/>
        </p:nvSpPr>
        <p:spPr>
          <a:xfrm>
            <a:off x="9144000" y="4310743"/>
            <a:ext cx="1767840" cy="69669"/>
          </a:xfrm>
          <a:custGeom>
            <a:avLst/>
            <a:gdLst>
              <a:gd name="connsiteX0" fmla="*/ 0 w 1767840"/>
              <a:gd name="connsiteY0" fmla="*/ 0 h 69669"/>
              <a:gd name="connsiteX1" fmla="*/ 191589 w 1767840"/>
              <a:gd name="connsiteY1" fmla="*/ 69669 h 69669"/>
              <a:gd name="connsiteX2" fmla="*/ 1645920 w 1767840"/>
              <a:gd name="connsiteY2" fmla="*/ 69669 h 69669"/>
              <a:gd name="connsiteX3" fmla="*/ 1767840 w 1767840"/>
              <a:gd name="connsiteY3" fmla="*/ 26126 h 69669"/>
            </a:gdLst>
            <a:ahLst/>
            <a:cxnLst>
              <a:cxn ang="0">
                <a:pos x="connsiteX0" y="connsiteY0"/>
              </a:cxn>
              <a:cxn ang="0">
                <a:pos x="connsiteX1" y="connsiteY1"/>
              </a:cxn>
              <a:cxn ang="0">
                <a:pos x="connsiteX2" y="connsiteY2"/>
              </a:cxn>
              <a:cxn ang="0">
                <a:pos x="connsiteX3" y="connsiteY3"/>
              </a:cxn>
            </a:cxnLst>
            <a:rect l="l" t="t" r="r" b="b"/>
            <a:pathLst>
              <a:path w="1767840" h="69669">
                <a:moveTo>
                  <a:pt x="0" y="0"/>
                </a:moveTo>
                <a:lnTo>
                  <a:pt x="191589" y="69669"/>
                </a:lnTo>
                <a:lnTo>
                  <a:pt x="1645920" y="69669"/>
                </a:lnTo>
                <a:lnTo>
                  <a:pt x="1767840" y="26126"/>
                </a:lnTo>
              </a:path>
            </a:pathLst>
          </a:custGeom>
          <a:noFill/>
          <a:ln w="635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47149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rcRect b="92410"/>
          <a:stretch/>
        </p:blipFill>
        <p:spPr>
          <a:xfrm>
            <a:off x="0" y="0"/>
            <a:ext cx="4146485" cy="464820"/>
          </a:xfrm>
          <a:prstGeom prst="rect">
            <a:avLst/>
          </a:prstGeom>
        </p:spPr>
      </p:pic>
      <p:pic>
        <p:nvPicPr>
          <p:cNvPr id="5" name="図 4"/>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contrast="40000"/>
                    </a14:imgEffect>
                  </a14:imgLayer>
                </a14:imgProps>
              </a:ext>
            </a:extLst>
          </a:blip>
          <a:stretch>
            <a:fillRect/>
          </a:stretch>
        </p:blipFill>
        <p:spPr>
          <a:xfrm>
            <a:off x="0" y="464820"/>
            <a:ext cx="4146485" cy="2005907"/>
          </a:xfrm>
          <a:prstGeom prst="rect">
            <a:avLst/>
          </a:prstGeom>
        </p:spPr>
      </p:pic>
      <p:pic>
        <p:nvPicPr>
          <p:cNvPr id="6" name="図 5"/>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Effect>
                      <a14:brightnessContrast contrast="40000"/>
                    </a14:imgEffect>
                  </a14:imgLayer>
                </a14:imgProps>
              </a:ext>
            </a:extLst>
          </a:blip>
          <a:srcRect b="39421"/>
          <a:stretch/>
        </p:blipFill>
        <p:spPr>
          <a:xfrm>
            <a:off x="0" y="2470728"/>
            <a:ext cx="4160661" cy="3787198"/>
          </a:xfrm>
          <a:prstGeom prst="rect">
            <a:avLst/>
          </a:prstGeom>
        </p:spPr>
      </p:pic>
      <p:pic>
        <p:nvPicPr>
          <p:cNvPr id="7" name="図 6"/>
          <p:cNvPicPr>
            <a:picLocks noChangeAspect="1"/>
          </p:cNvPicPr>
          <p:nvPr/>
        </p:nvPicPr>
        <p:blipFill rotWithShape="1">
          <a:blip r:embed="rId9">
            <a:extLst>
              <a:ext uri="{BEBA8EAE-BF5A-486C-A8C5-ECC9F3942E4B}">
                <a14:imgProps xmlns:a14="http://schemas.microsoft.com/office/drawing/2010/main">
                  <a14:imgLayer r:embed="rId10">
                    <a14:imgEffect>
                      <a14:sharpenSoften amount="50000"/>
                    </a14:imgEffect>
                    <a14:imgEffect>
                      <a14:brightnessContrast contrast="40000"/>
                    </a14:imgEffect>
                  </a14:imgLayer>
                </a14:imgProps>
              </a:ext>
            </a:extLst>
          </a:blip>
          <a:srcRect b="35883"/>
          <a:stretch/>
        </p:blipFill>
        <p:spPr>
          <a:xfrm>
            <a:off x="4198956" y="2390673"/>
            <a:ext cx="4153573" cy="3772002"/>
          </a:xfrm>
          <a:prstGeom prst="rect">
            <a:avLst/>
          </a:prstGeom>
        </p:spPr>
      </p:pic>
      <p:pic>
        <p:nvPicPr>
          <p:cNvPr id="8" name="図 7"/>
          <p:cNvPicPr>
            <a:picLocks noChangeAspect="1"/>
          </p:cNvPicPr>
          <p:nvPr/>
        </p:nvPicPr>
        <p:blipFill rotWithShape="1">
          <a:blip r:embed="rId11">
            <a:extLst>
              <a:ext uri="{BEBA8EAE-BF5A-486C-A8C5-ECC9F3942E4B}">
                <a14:imgProps xmlns:a14="http://schemas.microsoft.com/office/drawing/2010/main">
                  <a14:imgLayer r:embed="rId12">
                    <a14:imgEffect>
                      <a14:sharpenSoften amount="50000"/>
                    </a14:imgEffect>
                    <a14:imgEffect>
                      <a14:brightnessContrast contrast="40000"/>
                    </a14:imgEffect>
                  </a14:imgLayer>
                </a14:imgProps>
              </a:ext>
            </a:extLst>
          </a:blip>
          <a:srcRect b="12461"/>
          <a:stretch/>
        </p:blipFill>
        <p:spPr>
          <a:xfrm>
            <a:off x="8401456" y="2103985"/>
            <a:ext cx="4160661" cy="4188230"/>
          </a:xfrm>
          <a:prstGeom prst="rect">
            <a:avLst/>
          </a:prstGeom>
        </p:spPr>
      </p:pic>
      <p:pic>
        <p:nvPicPr>
          <p:cNvPr id="9" name="図 8"/>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Effect>
                      <a14:brightnessContrast contrast="40000"/>
                    </a14:imgEffect>
                  </a14:imgLayer>
                </a14:imgProps>
              </a:ext>
            </a:extLst>
          </a:blip>
          <a:srcRect t="64897" b="1"/>
          <a:stretch/>
        </p:blipFill>
        <p:spPr>
          <a:xfrm>
            <a:off x="4188324" y="200025"/>
            <a:ext cx="4160661" cy="2194459"/>
          </a:xfrm>
          <a:prstGeom prst="rect">
            <a:avLst/>
          </a:prstGeom>
        </p:spPr>
      </p:pic>
      <p:pic>
        <p:nvPicPr>
          <p:cNvPr id="10" name="図 9"/>
          <p:cNvPicPr>
            <a:picLocks noChangeAspect="1"/>
          </p:cNvPicPr>
          <p:nvPr/>
        </p:nvPicPr>
        <p:blipFill rotWithShape="1">
          <a:blip r:embed="rId9">
            <a:extLst>
              <a:ext uri="{BEBA8EAE-BF5A-486C-A8C5-ECC9F3942E4B}">
                <a14:imgProps xmlns:a14="http://schemas.microsoft.com/office/drawing/2010/main">
                  <a14:imgLayer r:embed="rId10">
                    <a14:imgEffect>
                      <a14:sharpenSoften amount="50000"/>
                    </a14:imgEffect>
                    <a14:imgEffect>
                      <a14:brightnessContrast contrast="40000"/>
                    </a14:imgEffect>
                  </a14:imgLayer>
                </a14:imgProps>
              </a:ext>
            </a:extLst>
          </a:blip>
          <a:srcRect t="65185"/>
          <a:stretch/>
        </p:blipFill>
        <p:spPr>
          <a:xfrm>
            <a:off x="8401456" y="9525"/>
            <a:ext cx="4153573" cy="2048123"/>
          </a:xfrm>
          <a:prstGeom prst="rect">
            <a:avLst/>
          </a:prstGeom>
          <a:solidFill>
            <a:schemeClr val="bg1"/>
          </a:solidFill>
        </p:spPr>
      </p:pic>
      <p:sp>
        <p:nvSpPr>
          <p:cNvPr id="11" name="正方形/長方形 10"/>
          <p:cNvSpPr/>
          <p:nvPr/>
        </p:nvSpPr>
        <p:spPr>
          <a:xfrm>
            <a:off x="3419211" y="2696297"/>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2" name="正方形/長方形 11"/>
          <p:cNvSpPr/>
          <p:nvPr/>
        </p:nvSpPr>
        <p:spPr>
          <a:xfrm>
            <a:off x="152136" y="3163022"/>
            <a:ext cx="43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3" name="正方形/長方形 12"/>
          <p:cNvSpPr/>
          <p:nvPr/>
        </p:nvSpPr>
        <p:spPr>
          <a:xfrm>
            <a:off x="237861" y="3391622"/>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4" name="正方形/長方形 13"/>
          <p:cNvSpPr/>
          <p:nvPr/>
        </p:nvSpPr>
        <p:spPr>
          <a:xfrm>
            <a:off x="627372" y="3963122"/>
            <a:ext cx="72000" cy="144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5" name="フリーフォーム 14"/>
          <p:cNvSpPr/>
          <p:nvPr/>
        </p:nvSpPr>
        <p:spPr>
          <a:xfrm>
            <a:off x="-19049" y="4095749"/>
            <a:ext cx="971550" cy="1000125"/>
          </a:xfrm>
          <a:custGeom>
            <a:avLst/>
            <a:gdLst>
              <a:gd name="connsiteX0" fmla="*/ 666750 w 1000125"/>
              <a:gd name="connsiteY0" fmla="*/ 0 h 971550"/>
              <a:gd name="connsiteX1" fmla="*/ 666750 w 1000125"/>
              <a:gd name="connsiteY1" fmla="*/ 123825 h 971550"/>
              <a:gd name="connsiteX2" fmla="*/ 0 w 1000125"/>
              <a:gd name="connsiteY2" fmla="*/ 123825 h 971550"/>
              <a:gd name="connsiteX3" fmla="*/ 0 w 1000125"/>
              <a:gd name="connsiteY3" fmla="*/ 971550 h 971550"/>
              <a:gd name="connsiteX4" fmla="*/ 1000125 w 1000125"/>
              <a:gd name="connsiteY4" fmla="*/ 971550 h 97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25" h="971550">
                <a:moveTo>
                  <a:pt x="666750" y="0"/>
                </a:moveTo>
                <a:lnTo>
                  <a:pt x="666750" y="123825"/>
                </a:lnTo>
                <a:lnTo>
                  <a:pt x="0" y="123825"/>
                </a:lnTo>
                <a:lnTo>
                  <a:pt x="0" y="971550"/>
                </a:lnTo>
                <a:lnTo>
                  <a:pt x="1000125" y="971550"/>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2292841" y="4661538"/>
            <a:ext cx="1234370" cy="369332"/>
          </a:xfrm>
          <a:prstGeom prst="rect">
            <a:avLst/>
          </a:prstGeom>
          <a:noFill/>
          <a:ln>
            <a:solidFill>
              <a:srgbClr val="C00000"/>
            </a:solidFill>
          </a:ln>
        </p:spPr>
        <p:txBody>
          <a:bodyPr wrap="square" rtlCol="0">
            <a:spAutoFit/>
          </a:bodyPr>
          <a:lstStyle/>
          <a:p>
            <a:r>
              <a:rPr kumimoji="1" lang="ja-JP" altLang="en-US" sz="900" dirty="0" smtClean="0"/>
              <a:t>単純に</a:t>
            </a:r>
            <a:r>
              <a:rPr kumimoji="1" lang="en-US" altLang="ja-JP" sz="900" dirty="0" smtClean="0"/>
              <a:t>z</a:t>
            </a:r>
            <a:r>
              <a:rPr kumimoji="1" lang="ja-JP" altLang="en-US" sz="900" dirty="0" smtClean="0"/>
              <a:t>について全部</a:t>
            </a:r>
            <a:endParaRPr kumimoji="1" lang="en-US" altLang="ja-JP" sz="900" dirty="0" smtClean="0"/>
          </a:p>
          <a:p>
            <a:r>
              <a:rPr kumimoji="1" lang="ja-JP" altLang="en-US" sz="900" dirty="0" smtClean="0"/>
              <a:t>足せば，周辺確率</a:t>
            </a:r>
            <a:endParaRPr kumimoji="1" lang="ja-JP" altLang="en-US" sz="900" dirty="0"/>
          </a:p>
        </p:txBody>
      </p:sp>
      <p:cxnSp>
        <p:nvCxnSpPr>
          <p:cNvPr id="18" name="直線コネクタ 17"/>
          <p:cNvCxnSpPr/>
          <p:nvPr/>
        </p:nvCxnSpPr>
        <p:spPr>
          <a:xfrm flipH="1">
            <a:off x="-19049" y="4699638"/>
            <a:ext cx="231189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848336" y="655320"/>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mc:AlternateContent xmlns:mc="http://schemas.openxmlformats.org/markup-compatibility/2006" xmlns:a14="http://schemas.microsoft.com/office/drawing/2010/main">
        <mc:Choice Requires="a14">
          <p:sp>
            <p:nvSpPr>
              <p:cNvPr id="21" name="テキスト ボックス 20"/>
              <p:cNvSpPr txBox="1"/>
              <p:nvPr/>
            </p:nvSpPr>
            <p:spPr>
              <a:xfrm>
                <a:off x="174526" y="3739547"/>
                <a:ext cx="91012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𝑝</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𝑥</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𝑧</m:t>
                      </m:r>
                      <m:r>
                        <a:rPr kumimoji="1" lang="en-US" altLang="ja-JP" sz="1200" b="0" i="1" smtClean="0">
                          <a:latin typeface="Cambria Math" panose="02040503050406030204" pitchFamily="18" charset="0"/>
                        </a:rPr>
                        <m:t>, </m:t>
                      </m:r>
                      <m:sSub>
                        <m:sSubPr>
                          <m:ctrlPr>
                            <a:rPr kumimoji="1" lang="en-US" altLang="ja-JP" sz="1200" b="0" i="1" smtClean="0">
                              <a:latin typeface="Cambria Math" panose="02040503050406030204" pitchFamily="18" charset="0"/>
                            </a:rPr>
                          </m:ctrlPr>
                        </m:sSubPr>
                        <m:e>
                          <m:r>
                            <a:rPr lang="ja-JP" altLang="en-US" sz="1200" b="1" i="1">
                              <a:latin typeface="Cambria Math" panose="02040503050406030204" pitchFamily="18" charset="0"/>
                            </a:rPr>
                            <m:t>𝝁</m:t>
                          </m:r>
                        </m:e>
                        <m:sub>
                          <m:r>
                            <a:rPr kumimoji="1" lang="en-US" altLang="ja-JP" sz="1200" b="0" i="1" smtClean="0">
                              <a:latin typeface="Cambria Math" panose="02040503050406030204" pitchFamily="18" charset="0"/>
                            </a:rPr>
                            <m:t>𝑧</m:t>
                          </m:r>
                        </m:sub>
                      </m:sSub>
                      <m:r>
                        <a:rPr kumimoji="1"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r>
                            <a:rPr lang="el-GR" altLang="ja-JP" sz="1200" b="1" i="1" smtClean="0">
                              <a:latin typeface="Cambria Math" panose="02040503050406030204" pitchFamily="18" charset="0"/>
                              <a:ea typeface="Cambria Math" panose="02040503050406030204" pitchFamily="18" charset="0"/>
                            </a:rPr>
                            <m:t>𝜮</m:t>
                          </m:r>
                        </m:e>
                        <m:sub>
                          <m:r>
                            <a:rPr lang="en-US" altLang="ja-JP" sz="1200" i="1">
                              <a:latin typeface="Cambria Math" panose="02040503050406030204" pitchFamily="18" charset="0"/>
                            </a:rPr>
                            <m:t>𝑧</m:t>
                          </m:r>
                        </m:sub>
                      </m:sSub>
                      <m:r>
                        <a:rPr kumimoji="1" lang="en-US" altLang="ja-JP" sz="1200" b="0" i="1" smtClean="0">
                          <a:latin typeface="Cambria Math" panose="02040503050406030204" pitchFamily="18" charset="0"/>
                        </a:rPr>
                        <m:t>)</m:t>
                      </m:r>
                    </m:oMath>
                  </m:oMathPara>
                </a14:m>
                <a:endParaRPr kumimoji="1" lang="ja-JP" altLang="en-US" sz="1200" dirty="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174526" y="3739547"/>
                <a:ext cx="910121" cy="184666"/>
              </a:xfrm>
              <a:prstGeom prst="rect">
                <a:avLst/>
              </a:prstGeom>
              <a:blipFill rotWithShape="0">
                <a:blip r:embed="rId13"/>
                <a:stretch>
                  <a:fillRect l="-3356" t="-3226" r="-5369" b="-35484"/>
                </a:stretch>
              </a:blipFill>
            </p:spPr>
            <p:txBody>
              <a:bodyPr/>
              <a:lstStyle/>
              <a:p>
                <a:r>
                  <a:rPr lang="ja-JP" altLang="en-US">
                    <a:noFill/>
                  </a:rPr>
                  <a:t> </a:t>
                </a:r>
              </a:p>
            </p:txBody>
          </p:sp>
        </mc:Fallback>
      </mc:AlternateContent>
      <p:sp>
        <p:nvSpPr>
          <p:cNvPr id="22" name="正方形/長方形 21"/>
          <p:cNvSpPr/>
          <p:nvPr/>
        </p:nvSpPr>
        <p:spPr>
          <a:xfrm>
            <a:off x="600897" y="3762334"/>
            <a:ext cx="396000" cy="180000"/>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3" name="正方形/長方形 22"/>
          <p:cNvSpPr/>
          <p:nvPr/>
        </p:nvSpPr>
        <p:spPr>
          <a:xfrm>
            <a:off x="635792" y="4846204"/>
            <a:ext cx="108000" cy="144000"/>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cxnSp>
        <p:nvCxnSpPr>
          <p:cNvPr id="25" name="直線矢印コネクタ 24"/>
          <p:cNvCxnSpPr>
            <a:stCxn id="22" idx="2"/>
            <a:endCxn id="23" idx="0"/>
          </p:cNvCxnSpPr>
          <p:nvPr/>
        </p:nvCxnSpPr>
        <p:spPr>
          <a:xfrm flipH="1">
            <a:off x="689792" y="3942334"/>
            <a:ext cx="109105" cy="90387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2918273" y="4265483"/>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pic>
        <p:nvPicPr>
          <p:cNvPr id="29" name="図 28"/>
          <p:cNvPicPr>
            <a:picLocks noChangeAspect="1"/>
          </p:cNvPicPr>
          <p:nvPr/>
        </p:nvPicPr>
        <p:blipFill rotWithShape="1">
          <a:blip r:embed="rId14" cstate="screen">
            <a:extLst>
              <a:ext uri="{BEBA8EAE-BF5A-486C-A8C5-ECC9F3942E4B}">
                <a14:imgProps xmlns:a14="http://schemas.microsoft.com/office/drawing/2010/main">
                  <a14:imgLayer r:embed="rId8">
                    <a14:imgEffect>
                      <a14:sharpenSoften amount="50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4135853" y="0"/>
            <a:ext cx="4160661" cy="204746"/>
          </a:xfrm>
          <a:prstGeom prst="rect">
            <a:avLst/>
          </a:prstGeom>
        </p:spPr>
      </p:pic>
      <p:cxnSp>
        <p:nvCxnSpPr>
          <p:cNvPr id="32" name="直線矢印コネクタ 31"/>
          <p:cNvCxnSpPr/>
          <p:nvPr/>
        </p:nvCxnSpPr>
        <p:spPr>
          <a:xfrm flipH="1" flipV="1">
            <a:off x="1628775" y="6010275"/>
            <a:ext cx="1638300" cy="28194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8" name="図 27"/>
          <p:cNvPicPr>
            <a:picLocks noChangeAspect="1"/>
          </p:cNvPicPr>
          <p:nvPr/>
        </p:nvPicPr>
        <p:blipFill rotWithShape="1">
          <a:blip r:embed="rId15" cstate="screen">
            <a:extLst>
              <a:ext uri="{BEBA8EAE-BF5A-486C-A8C5-ECC9F3942E4B}">
                <a14:imgProps xmlns:a14="http://schemas.microsoft.com/office/drawing/2010/main">
                  <a14:imgLayer r:embed="rId16">
                    <a14:imgEffect>
                      <a14:sharpenSoften amount="50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175681" y="6297040"/>
            <a:ext cx="3705225" cy="228601"/>
          </a:xfrm>
          <a:prstGeom prst="rect">
            <a:avLst/>
          </a:prstGeom>
          <a:ln>
            <a:solidFill>
              <a:srgbClr val="C00000"/>
            </a:solidFill>
          </a:ln>
        </p:spPr>
      </p:pic>
      <p:sp>
        <p:nvSpPr>
          <p:cNvPr id="34" name="正方形/長方形 33"/>
          <p:cNvSpPr/>
          <p:nvPr/>
        </p:nvSpPr>
        <p:spPr>
          <a:xfrm>
            <a:off x="2163549" y="5876583"/>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pic>
        <p:nvPicPr>
          <p:cNvPr id="35" name="図 34"/>
          <p:cNvPicPr>
            <a:picLocks noChangeAspect="1"/>
          </p:cNvPicPr>
          <p:nvPr/>
        </p:nvPicPr>
        <p:blipFill rotWithShape="1">
          <a:blip r:embed="rId17" cstate="screen">
            <a:extLst>
              <a:ext uri="{BEBA8EAE-BF5A-486C-A8C5-ECC9F3942E4B}">
                <a14:imgProps xmlns:a14="http://schemas.microsoft.com/office/drawing/2010/main">
                  <a14:imgLayer r:embed="rId16">
                    <a14:imgEffect>
                      <a14:sharpenSoften amount="50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3882013" y="6162675"/>
            <a:ext cx="1843619" cy="1012865"/>
          </a:xfrm>
          <a:prstGeom prst="rect">
            <a:avLst/>
          </a:prstGeom>
          <a:ln>
            <a:solidFill>
              <a:srgbClr val="C00000"/>
            </a:solidFill>
          </a:ln>
        </p:spPr>
      </p:pic>
      <p:sp>
        <p:nvSpPr>
          <p:cNvPr id="36" name="正方形/長方形 35"/>
          <p:cNvSpPr/>
          <p:nvPr/>
        </p:nvSpPr>
        <p:spPr>
          <a:xfrm>
            <a:off x="5501157" y="450267"/>
            <a:ext cx="57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7" name="正方形/長方形 36"/>
          <p:cNvSpPr/>
          <p:nvPr/>
        </p:nvSpPr>
        <p:spPr>
          <a:xfrm>
            <a:off x="518267" y="484543"/>
            <a:ext cx="25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9" name="正方形/長方形 38"/>
          <p:cNvSpPr/>
          <p:nvPr/>
        </p:nvSpPr>
        <p:spPr>
          <a:xfrm>
            <a:off x="5323257" y="2938964"/>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0" name="正方形/長方形 39"/>
          <p:cNvSpPr/>
          <p:nvPr/>
        </p:nvSpPr>
        <p:spPr>
          <a:xfrm>
            <a:off x="5814090" y="1574856"/>
            <a:ext cx="234000" cy="144000"/>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1" name="正方形/長方形 40"/>
          <p:cNvSpPr/>
          <p:nvPr/>
        </p:nvSpPr>
        <p:spPr>
          <a:xfrm>
            <a:off x="4859978" y="2724765"/>
            <a:ext cx="25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2" name="正方形/長方形 41"/>
          <p:cNvSpPr/>
          <p:nvPr/>
        </p:nvSpPr>
        <p:spPr>
          <a:xfrm>
            <a:off x="5347365" y="1574856"/>
            <a:ext cx="432000" cy="144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3" name="テキスト ボックス 42"/>
          <p:cNvSpPr txBox="1"/>
          <p:nvPr/>
        </p:nvSpPr>
        <p:spPr>
          <a:xfrm>
            <a:off x="4985978" y="1459440"/>
            <a:ext cx="447226" cy="230832"/>
          </a:xfrm>
          <a:prstGeom prst="rect">
            <a:avLst/>
          </a:prstGeom>
          <a:noFill/>
        </p:spPr>
        <p:txBody>
          <a:bodyPr wrap="square" rtlCol="0">
            <a:spAutoFit/>
          </a:bodyPr>
          <a:lstStyle/>
          <a:p>
            <a:r>
              <a:rPr lang="ja-JP" altLang="en-US" sz="900" dirty="0">
                <a:solidFill>
                  <a:srgbClr val="C00000"/>
                </a:solidFill>
              </a:rPr>
              <a:t>尤度</a:t>
            </a:r>
            <a:endParaRPr kumimoji="1" lang="ja-JP" altLang="en-US" sz="900" dirty="0">
              <a:solidFill>
                <a:srgbClr val="C00000"/>
              </a:solidFill>
            </a:endParaRPr>
          </a:p>
        </p:txBody>
      </p:sp>
      <p:sp>
        <p:nvSpPr>
          <p:cNvPr id="44" name="テキスト ボックス 43"/>
          <p:cNvSpPr txBox="1"/>
          <p:nvPr/>
        </p:nvSpPr>
        <p:spPr>
          <a:xfrm>
            <a:off x="6007244" y="1459440"/>
            <a:ext cx="679305" cy="230832"/>
          </a:xfrm>
          <a:prstGeom prst="rect">
            <a:avLst/>
          </a:prstGeom>
          <a:noFill/>
        </p:spPr>
        <p:txBody>
          <a:bodyPr wrap="square" rtlCol="0">
            <a:spAutoFit/>
          </a:bodyPr>
          <a:lstStyle/>
          <a:p>
            <a:r>
              <a:rPr kumimoji="1" lang="ja-JP" altLang="en-US" sz="900" dirty="0" smtClean="0">
                <a:solidFill>
                  <a:schemeClr val="accent5"/>
                </a:solidFill>
              </a:rPr>
              <a:t>事前確率</a:t>
            </a:r>
            <a:endParaRPr kumimoji="1" lang="ja-JP" altLang="en-US" sz="900" dirty="0">
              <a:solidFill>
                <a:schemeClr val="accent5"/>
              </a:solidFill>
            </a:endParaRPr>
          </a:p>
        </p:txBody>
      </p:sp>
      <p:sp>
        <p:nvSpPr>
          <p:cNvPr id="45" name="正方形/長方形 44"/>
          <p:cNvSpPr/>
          <p:nvPr/>
        </p:nvSpPr>
        <p:spPr>
          <a:xfrm>
            <a:off x="5050779" y="1498089"/>
            <a:ext cx="14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6" name="正方形/長方形 45"/>
          <p:cNvSpPr/>
          <p:nvPr/>
        </p:nvSpPr>
        <p:spPr>
          <a:xfrm>
            <a:off x="6070879" y="1492353"/>
            <a:ext cx="25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8" name="正方形/長方形 47"/>
          <p:cNvSpPr/>
          <p:nvPr/>
        </p:nvSpPr>
        <p:spPr>
          <a:xfrm>
            <a:off x="6426170" y="3372572"/>
            <a:ext cx="252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9" name="正方形/長方形 48"/>
          <p:cNvSpPr/>
          <p:nvPr/>
        </p:nvSpPr>
        <p:spPr>
          <a:xfrm>
            <a:off x="6197570" y="3467822"/>
            <a:ext cx="54000" cy="72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0" name="正方形/長方形 49"/>
          <p:cNvSpPr/>
          <p:nvPr/>
        </p:nvSpPr>
        <p:spPr>
          <a:xfrm>
            <a:off x="6859913" y="3474531"/>
            <a:ext cx="54000" cy="72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1" name="正方形/長方形 50"/>
          <p:cNvSpPr/>
          <p:nvPr/>
        </p:nvSpPr>
        <p:spPr>
          <a:xfrm>
            <a:off x="7068656" y="3474531"/>
            <a:ext cx="54000" cy="72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2" name="正方形/長方形 51"/>
          <p:cNvSpPr/>
          <p:nvPr/>
        </p:nvSpPr>
        <p:spPr>
          <a:xfrm>
            <a:off x="6136362" y="3613299"/>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3" name="正方形/長方形 52"/>
          <p:cNvSpPr/>
          <p:nvPr/>
        </p:nvSpPr>
        <p:spPr>
          <a:xfrm>
            <a:off x="4703680" y="4636347"/>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4" name="正方形/長方形 53"/>
          <p:cNvSpPr/>
          <p:nvPr/>
        </p:nvSpPr>
        <p:spPr>
          <a:xfrm>
            <a:off x="5619112" y="5095874"/>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5" name="正方形/長方形 54"/>
          <p:cNvSpPr/>
          <p:nvPr/>
        </p:nvSpPr>
        <p:spPr>
          <a:xfrm>
            <a:off x="7040783" y="5095874"/>
            <a:ext cx="10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6" name="正方形/長方形 55"/>
          <p:cNvSpPr/>
          <p:nvPr/>
        </p:nvSpPr>
        <p:spPr>
          <a:xfrm>
            <a:off x="9860053" y="1444835"/>
            <a:ext cx="57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7" name="正方形/長方形 56"/>
          <p:cNvSpPr/>
          <p:nvPr/>
        </p:nvSpPr>
        <p:spPr>
          <a:xfrm>
            <a:off x="11614964" y="3054152"/>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8" name="正方形/長方形 57"/>
          <p:cNvSpPr/>
          <p:nvPr/>
        </p:nvSpPr>
        <p:spPr>
          <a:xfrm>
            <a:off x="8789032" y="3954413"/>
            <a:ext cx="75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9" name="正方形/長方形 58"/>
          <p:cNvSpPr/>
          <p:nvPr/>
        </p:nvSpPr>
        <p:spPr>
          <a:xfrm>
            <a:off x="8789032" y="4169160"/>
            <a:ext cx="360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0" name="正方形/長方形 59"/>
          <p:cNvSpPr/>
          <p:nvPr/>
        </p:nvSpPr>
        <p:spPr>
          <a:xfrm>
            <a:off x="10514434" y="3503822"/>
            <a:ext cx="10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1" name="正方形/長方形 60"/>
          <p:cNvSpPr/>
          <p:nvPr/>
        </p:nvSpPr>
        <p:spPr>
          <a:xfrm>
            <a:off x="11224182" y="4409483"/>
            <a:ext cx="10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2" name="フリーフォーム 61"/>
          <p:cNvSpPr/>
          <p:nvPr/>
        </p:nvSpPr>
        <p:spPr>
          <a:xfrm>
            <a:off x="8206977" y="1690272"/>
            <a:ext cx="910898" cy="3587122"/>
          </a:xfrm>
          <a:custGeom>
            <a:avLst/>
            <a:gdLst>
              <a:gd name="connsiteX0" fmla="*/ 870857 w 870857"/>
              <a:gd name="connsiteY0" fmla="*/ 3500845 h 3605348"/>
              <a:gd name="connsiteX1" fmla="*/ 775063 w 870857"/>
              <a:gd name="connsiteY1" fmla="*/ 3605348 h 3605348"/>
              <a:gd name="connsiteX2" fmla="*/ 156754 w 870857"/>
              <a:gd name="connsiteY2" fmla="*/ 3605348 h 3605348"/>
              <a:gd name="connsiteX3" fmla="*/ 121920 w 870857"/>
              <a:gd name="connsiteY3" fmla="*/ 0 h 3605348"/>
              <a:gd name="connsiteX4" fmla="*/ 0 w 870857"/>
              <a:gd name="connsiteY4" fmla="*/ 8708 h 3605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57" h="3605348">
                <a:moveTo>
                  <a:pt x="870857" y="3500845"/>
                </a:moveTo>
                <a:lnTo>
                  <a:pt x="775063" y="3605348"/>
                </a:lnTo>
                <a:lnTo>
                  <a:pt x="156754" y="3605348"/>
                </a:lnTo>
                <a:lnTo>
                  <a:pt x="121920" y="0"/>
                </a:lnTo>
                <a:lnTo>
                  <a:pt x="0" y="8708"/>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9648446" y="4627638"/>
            <a:ext cx="360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4" name="正方形/長方形 63"/>
          <p:cNvSpPr/>
          <p:nvPr/>
        </p:nvSpPr>
        <p:spPr>
          <a:xfrm>
            <a:off x="10640181" y="4846204"/>
            <a:ext cx="25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5" name="正方形/長方形 64"/>
          <p:cNvSpPr/>
          <p:nvPr/>
        </p:nvSpPr>
        <p:spPr>
          <a:xfrm>
            <a:off x="11628397" y="2842651"/>
            <a:ext cx="25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6" name="正方形/長方形 65"/>
          <p:cNvSpPr/>
          <p:nvPr/>
        </p:nvSpPr>
        <p:spPr>
          <a:xfrm>
            <a:off x="12402320" y="2846449"/>
            <a:ext cx="90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7" name="フリーフォーム 66"/>
          <p:cNvSpPr/>
          <p:nvPr/>
        </p:nvSpPr>
        <p:spPr>
          <a:xfrm>
            <a:off x="9144000" y="4310743"/>
            <a:ext cx="1767840" cy="69669"/>
          </a:xfrm>
          <a:custGeom>
            <a:avLst/>
            <a:gdLst>
              <a:gd name="connsiteX0" fmla="*/ 0 w 1767840"/>
              <a:gd name="connsiteY0" fmla="*/ 0 h 69669"/>
              <a:gd name="connsiteX1" fmla="*/ 191589 w 1767840"/>
              <a:gd name="connsiteY1" fmla="*/ 69669 h 69669"/>
              <a:gd name="connsiteX2" fmla="*/ 1645920 w 1767840"/>
              <a:gd name="connsiteY2" fmla="*/ 69669 h 69669"/>
              <a:gd name="connsiteX3" fmla="*/ 1767840 w 1767840"/>
              <a:gd name="connsiteY3" fmla="*/ 26126 h 69669"/>
            </a:gdLst>
            <a:ahLst/>
            <a:cxnLst>
              <a:cxn ang="0">
                <a:pos x="connsiteX0" y="connsiteY0"/>
              </a:cxn>
              <a:cxn ang="0">
                <a:pos x="connsiteX1" y="connsiteY1"/>
              </a:cxn>
              <a:cxn ang="0">
                <a:pos x="connsiteX2" y="connsiteY2"/>
              </a:cxn>
              <a:cxn ang="0">
                <a:pos x="connsiteX3" y="connsiteY3"/>
              </a:cxn>
            </a:cxnLst>
            <a:rect l="l" t="t" r="r" b="b"/>
            <a:pathLst>
              <a:path w="1767840" h="69669">
                <a:moveTo>
                  <a:pt x="0" y="0"/>
                </a:moveTo>
                <a:lnTo>
                  <a:pt x="191589" y="69669"/>
                </a:lnTo>
                <a:lnTo>
                  <a:pt x="1645920" y="69669"/>
                </a:lnTo>
                <a:lnTo>
                  <a:pt x="1767840" y="26126"/>
                </a:lnTo>
              </a:path>
            </a:pathLst>
          </a:custGeom>
          <a:noFill/>
          <a:ln w="635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62078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0" y="0"/>
            <a:ext cx="4089781" cy="1197874"/>
          </a:xfrm>
          <a:prstGeom prst="rect">
            <a:avLst/>
          </a:prstGeom>
        </p:spPr>
      </p:pic>
      <p:pic>
        <p:nvPicPr>
          <p:cNvPr id="5" name="図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0" y="1216657"/>
            <a:ext cx="4189013" cy="4500886"/>
          </a:xfrm>
          <a:prstGeom prst="rect">
            <a:avLst/>
          </a:prstGeom>
        </p:spPr>
      </p:pic>
      <p:sp>
        <p:nvSpPr>
          <p:cNvPr id="6" name="正方形/長方形 5"/>
          <p:cNvSpPr/>
          <p:nvPr/>
        </p:nvSpPr>
        <p:spPr>
          <a:xfrm>
            <a:off x="1609391" y="1216657"/>
            <a:ext cx="25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7" name="正方形/長方形 6"/>
          <p:cNvSpPr/>
          <p:nvPr/>
        </p:nvSpPr>
        <p:spPr>
          <a:xfrm>
            <a:off x="2012051" y="1438725"/>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8" name="正方形/長方形 7"/>
          <p:cNvSpPr/>
          <p:nvPr/>
        </p:nvSpPr>
        <p:spPr>
          <a:xfrm>
            <a:off x="1449137" y="1758584"/>
            <a:ext cx="72000" cy="72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 name="正方形/長方形 8"/>
          <p:cNvSpPr/>
          <p:nvPr/>
        </p:nvSpPr>
        <p:spPr>
          <a:xfrm>
            <a:off x="2067215" y="1745884"/>
            <a:ext cx="72000" cy="9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0" name="正方形/長方形 9"/>
          <p:cNvSpPr/>
          <p:nvPr/>
        </p:nvSpPr>
        <p:spPr>
          <a:xfrm>
            <a:off x="2276765" y="1745884"/>
            <a:ext cx="72000" cy="9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 name="正方形/長方形 10"/>
          <p:cNvSpPr/>
          <p:nvPr/>
        </p:nvSpPr>
        <p:spPr>
          <a:xfrm>
            <a:off x="1581011" y="2055192"/>
            <a:ext cx="54000" cy="72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2" name="正方形/長方形 11"/>
          <p:cNvSpPr/>
          <p:nvPr/>
        </p:nvSpPr>
        <p:spPr>
          <a:xfrm>
            <a:off x="2183849" y="2042492"/>
            <a:ext cx="54000" cy="9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3" name="正方形/長方形 12"/>
          <p:cNvSpPr/>
          <p:nvPr/>
        </p:nvSpPr>
        <p:spPr>
          <a:xfrm>
            <a:off x="2378159" y="2042492"/>
            <a:ext cx="54000" cy="9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4" name="正方形/長方形 13"/>
          <p:cNvSpPr/>
          <p:nvPr/>
        </p:nvSpPr>
        <p:spPr>
          <a:xfrm>
            <a:off x="1602196" y="3111078"/>
            <a:ext cx="216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5" name="正方形/長方形 14"/>
          <p:cNvSpPr/>
          <p:nvPr/>
        </p:nvSpPr>
        <p:spPr>
          <a:xfrm>
            <a:off x="2733315" y="3331959"/>
            <a:ext cx="216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6" name="正方形/長方形 15"/>
          <p:cNvSpPr/>
          <p:nvPr/>
        </p:nvSpPr>
        <p:spPr>
          <a:xfrm>
            <a:off x="2617695" y="2895660"/>
            <a:ext cx="216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7" name="正方形/長方形 16"/>
          <p:cNvSpPr/>
          <p:nvPr/>
        </p:nvSpPr>
        <p:spPr>
          <a:xfrm>
            <a:off x="2841315" y="2895660"/>
            <a:ext cx="216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8" name="正方形/長方形 17"/>
          <p:cNvSpPr/>
          <p:nvPr/>
        </p:nvSpPr>
        <p:spPr>
          <a:xfrm>
            <a:off x="1465411" y="4424612"/>
            <a:ext cx="216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9" name="正方形/長方形 18"/>
          <p:cNvSpPr/>
          <p:nvPr/>
        </p:nvSpPr>
        <p:spPr>
          <a:xfrm>
            <a:off x="1921650" y="4212187"/>
            <a:ext cx="216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0" name="正方形/長方形 19"/>
          <p:cNvSpPr/>
          <p:nvPr/>
        </p:nvSpPr>
        <p:spPr>
          <a:xfrm>
            <a:off x="2189159" y="4212187"/>
            <a:ext cx="540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1" name="正方形/長方形 20"/>
          <p:cNvSpPr/>
          <p:nvPr/>
        </p:nvSpPr>
        <p:spPr>
          <a:xfrm>
            <a:off x="2827454" y="4212187"/>
            <a:ext cx="540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pic>
        <p:nvPicPr>
          <p:cNvPr id="22" name="図 2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4551511" y="6617"/>
            <a:ext cx="4089781" cy="1197874"/>
          </a:xfrm>
          <a:prstGeom prst="rect">
            <a:avLst/>
          </a:prstGeom>
        </p:spPr>
      </p:pic>
      <p:pic>
        <p:nvPicPr>
          <p:cNvPr id="23" name="図 22"/>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4551511" y="1223274"/>
            <a:ext cx="4189013" cy="4500886"/>
          </a:xfrm>
          <a:prstGeom prst="rect">
            <a:avLst/>
          </a:prstGeom>
        </p:spPr>
      </p:pic>
      <p:sp>
        <p:nvSpPr>
          <p:cNvPr id="24" name="正方形/長方形 23"/>
          <p:cNvSpPr/>
          <p:nvPr/>
        </p:nvSpPr>
        <p:spPr>
          <a:xfrm>
            <a:off x="6160902" y="1223274"/>
            <a:ext cx="25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5" name="正方形/長方形 24"/>
          <p:cNvSpPr/>
          <p:nvPr/>
        </p:nvSpPr>
        <p:spPr>
          <a:xfrm>
            <a:off x="6563562" y="1445342"/>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6" name="正方形/長方形 25"/>
          <p:cNvSpPr/>
          <p:nvPr/>
        </p:nvSpPr>
        <p:spPr>
          <a:xfrm>
            <a:off x="6000648" y="1765201"/>
            <a:ext cx="72000" cy="72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7" name="正方形/長方形 26"/>
          <p:cNvSpPr/>
          <p:nvPr/>
        </p:nvSpPr>
        <p:spPr>
          <a:xfrm>
            <a:off x="6618726" y="1752501"/>
            <a:ext cx="72000" cy="9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8" name="正方形/長方形 27"/>
          <p:cNvSpPr/>
          <p:nvPr/>
        </p:nvSpPr>
        <p:spPr>
          <a:xfrm>
            <a:off x="6828276" y="1752501"/>
            <a:ext cx="72000" cy="9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9" name="正方形/長方形 28"/>
          <p:cNvSpPr/>
          <p:nvPr/>
        </p:nvSpPr>
        <p:spPr>
          <a:xfrm>
            <a:off x="6132522" y="2061809"/>
            <a:ext cx="54000" cy="72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0" name="正方形/長方形 29"/>
          <p:cNvSpPr/>
          <p:nvPr/>
        </p:nvSpPr>
        <p:spPr>
          <a:xfrm>
            <a:off x="6735360" y="2049109"/>
            <a:ext cx="54000" cy="9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1" name="正方形/長方形 30"/>
          <p:cNvSpPr/>
          <p:nvPr/>
        </p:nvSpPr>
        <p:spPr>
          <a:xfrm>
            <a:off x="6929670" y="2049109"/>
            <a:ext cx="54000" cy="9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2" name="正方形/長方形 31"/>
          <p:cNvSpPr/>
          <p:nvPr/>
        </p:nvSpPr>
        <p:spPr>
          <a:xfrm>
            <a:off x="6153707" y="3117695"/>
            <a:ext cx="216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3" name="正方形/長方形 32"/>
          <p:cNvSpPr/>
          <p:nvPr/>
        </p:nvSpPr>
        <p:spPr>
          <a:xfrm>
            <a:off x="7284826" y="3338576"/>
            <a:ext cx="216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4" name="正方形/長方形 33"/>
          <p:cNvSpPr/>
          <p:nvPr/>
        </p:nvSpPr>
        <p:spPr>
          <a:xfrm>
            <a:off x="7169206" y="2902277"/>
            <a:ext cx="216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5" name="正方形/長方形 34"/>
          <p:cNvSpPr/>
          <p:nvPr/>
        </p:nvSpPr>
        <p:spPr>
          <a:xfrm>
            <a:off x="7392826" y="2902277"/>
            <a:ext cx="216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6" name="正方形/長方形 35"/>
          <p:cNvSpPr/>
          <p:nvPr/>
        </p:nvSpPr>
        <p:spPr>
          <a:xfrm>
            <a:off x="6016922" y="4431229"/>
            <a:ext cx="216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7" name="正方形/長方形 36"/>
          <p:cNvSpPr/>
          <p:nvPr/>
        </p:nvSpPr>
        <p:spPr>
          <a:xfrm>
            <a:off x="6473161" y="4218804"/>
            <a:ext cx="216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8" name="正方形/長方形 37"/>
          <p:cNvSpPr/>
          <p:nvPr/>
        </p:nvSpPr>
        <p:spPr>
          <a:xfrm>
            <a:off x="6740670" y="4218804"/>
            <a:ext cx="540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9" name="正方形/長方形 38"/>
          <p:cNvSpPr/>
          <p:nvPr/>
        </p:nvSpPr>
        <p:spPr>
          <a:xfrm>
            <a:off x="7378965" y="4218804"/>
            <a:ext cx="540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Tree>
    <p:extLst>
      <p:ext uri="{BB962C8B-B14F-4D97-AF65-F5344CB8AC3E}">
        <p14:creationId xmlns:p14="http://schemas.microsoft.com/office/powerpoint/2010/main" val="2743340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0" y="0"/>
            <a:ext cx="4089781" cy="1318370"/>
          </a:xfrm>
          <a:prstGeom prst="rect">
            <a:avLst/>
          </a:prstGeom>
        </p:spPr>
      </p:pic>
      <p:pic>
        <p:nvPicPr>
          <p:cNvPr id="5" name="図 4"/>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b="12869"/>
          <a:stretch/>
        </p:blipFill>
        <p:spPr>
          <a:xfrm>
            <a:off x="0" y="1318370"/>
            <a:ext cx="4174837" cy="4415735"/>
          </a:xfrm>
          <a:prstGeom prst="rect">
            <a:avLst/>
          </a:prstGeom>
        </p:spPr>
      </p:pic>
      <p:sp>
        <p:nvSpPr>
          <p:cNvPr id="6" name="正方形/長方形 5"/>
          <p:cNvSpPr/>
          <p:nvPr/>
        </p:nvSpPr>
        <p:spPr>
          <a:xfrm>
            <a:off x="1282530" y="990769"/>
            <a:ext cx="144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7" name="正方形/長方形 6"/>
          <p:cNvSpPr/>
          <p:nvPr/>
        </p:nvSpPr>
        <p:spPr>
          <a:xfrm>
            <a:off x="1443948" y="990769"/>
            <a:ext cx="828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8" name="正方形/長方形 7"/>
          <p:cNvSpPr/>
          <p:nvPr/>
        </p:nvSpPr>
        <p:spPr>
          <a:xfrm>
            <a:off x="1661694" y="1517637"/>
            <a:ext cx="360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 name="正方形/長方形 8"/>
          <p:cNvSpPr/>
          <p:nvPr/>
        </p:nvSpPr>
        <p:spPr>
          <a:xfrm>
            <a:off x="3883654" y="1732473"/>
            <a:ext cx="252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0" name="正方形/長方形 9"/>
          <p:cNvSpPr/>
          <p:nvPr/>
        </p:nvSpPr>
        <p:spPr>
          <a:xfrm>
            <a:off x="0" y="1980668"/>
            <a:ext cx="468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 name="正方形/長方形 10"/>
          <p:cNvSpPr/>
          <p:nvPr/>
        </p:nvSpPr>
        <p:spPr>
          <a:xfrm>
            <a:off x="604877" y="2198380"/>
            <a:ext cx="342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2" name="正方形/長方形 11"/>
          <p:cNvSpPr/>
          <p:nvPr/>
        </p:nvSpPr>
        <p:spPr>
          <a:xfrm>
            <a:off x="2118366" y="2198380"/>
            <a:ext cx="108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3" name="正方形/長方形 12"/>
          <p:cNvSpPr/>
          <p:nvPr/>
        </p:nvSpPr>
        <p:spPr>
          <a:xfrm>
            <a:off x="26127" y="2642966"/>
            <a:ext cx="216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4" name="正方形/長方形 13"/>
          <p:cNvSpPr/>
          <p:nvPr/>
        </p:nvSpPr>
        <p:spPr>
          <a:xfrm>
            <a:off x="2010366" y="2642966"/>
            <a:ext cx="684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5" name="正方形/長方形 14"/>
          <p:cNvSpPr/>
          <p:nvPr/>
        </p:nvSpPr>
        <p:spPr>
          <a:xfrm>
            <a:off x="1311801" y="2843990"/>
            <a:ext cx="342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6" name="正方形/長方形 15"/>
          <p:cNvSpPr/>
          <p:nvPr/>
        </p:nvSpPr>
        <p:spPr>
          <a:xfrm>
            <a:off x="2010366" y="3102609"/>
            <a:ext cx="108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7" name="正方形/長方形 16"/>
          <p:cNvSpPr/>
          <p:nvPr/>
        </p:nvSpPr>
        <p:spPr>
          <a:xfrm>
            <a:off x="2127075" y="3987463"/>
            <a:ext cx="108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8" name="正方形/長方形 17"/>
          <p:cNvSpPr/>
          <p:nvPr/>
        </p:nvSpPr>
        <p:spPr>
          <a:xfrm>
            <a:off x="2369784" y="3987463"/>
            <a:ext cx="216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9" name="正方形/長方形 18"/>
          <p:cNvSpPr/>
          <p:nvPr/>
        </p:nvSpPr>
        <p:spPr>
          <a:xfrm>
            <a:off x="1082047" y="5554105"/>
            <a:ext cx="108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pic>
        <p:nvPicPr>
          <p:cNvPr id="36" name="図 35"/>
          <p:cNvPicPr>
            <a:picLocks noChangeAspect="1"/>
          </p:cNvPicPr>
          <p:nvPr/>
        </p:nvPicPr>
        <p:blipFill rotWithShape="1">
          <a:blip r:embed="rId6" cstate="screen">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4148710" y="790058"/>
            <a:ext cx="2892967" cy="744004"/>
          </a:xfrm>
          <a:prstGeom prst="rect">
            <a:avLst/>
          </a:prstGeom>
          <a:ln>
            <a:solidFill>
              <a:srgbClr val="C00000"/>
            </a:solidFill>
          </a:ln>
        </p:spPr>
      </p:pic>
      <p:cxnSp>
        <p:nvCxnSpPr>
          <p:cNvPr id="3" name="直線矢印コネクタ 2"/>
          <p:cNvCxnSpPr/>
          <p:nvPr/>
        </p:nvCxnSpPr>
        <p:spPr>
          <a:xfrm flipH="1" flipV="1">
            <a:off x="879566" y="798767"/>
            <a:ext cx="3256088" cy="12316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148710" y="295070"/>
            <a:ext cx="1036320" cy="230832"/>
          </a:xfrm>
          <a:prstGeom prst="rect">
            <a:avLst/>
          </a:prstGeom>
          <a:noFill/>
          <a:ln>
            <a:solidFill>
              <a:srgbClr val="C00000"/>
            </a:solidFill>
          </a:ln>
        </p:spPr>
        <p:txBody>
          <a:bodyPr wrap="square" rtlCol="0">
            <a:spAutoFit/>
          </a:bodyPr>
          <a:lstStyle/>
          <a:p>
            <a:r>
              <a:rPr kumimoji="1" lang="ja-JP" altLang="en-US" sz="900" dirty="0" smtClean="0"/>
              <a:t>期待値</a:t>
            </a:r>
            <a:r>
              <a:rPr lang="en-US" altLang="ja-JP" sz="900" dirty="0"/>
              <a:t>-</a:t>
            </a:r>
            <a:r>
              <a:rPr kumimoji="1" lang="ja-JP" altLang="en-US" sz="900" dirty="0" smtClean="0"/>
              <a:t>最大化法</a:t>
            </a:r>
            <a:endParaRPr kumimoji="1" lang="ja-JP" altLang="en-US" sz="900" dirty="0"/>
          </a:p>
        </p:txBody>
      </p:sp>
      <p:cxnSp>
        <p:nvCxnSpPr>
          <p:cNvPr id="43" name="直線矢印コネクタ 42"/>
          <p:cNvCxnSpPr/>
          <p:nvPr/>
        </p:nvCxnSpPr>
        <p:spPr>
          <a:xfrm flipH="1" flipV="1">
            <a:off x="468000" y="346938"/>
            <a:ext cx="3667654" cy="5755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849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0" y="0"/>
            <a:ext cx="4089781" cy="1318370"/>
          </a:xfrm>
          <a:prstGeom prst="rect">
            <a:avLst/>
          </a:prstGeom>
        </p:spPr>
      </p:pic>
      <p:pic>
        <p:nvPicPr>
          <p:cNvPr id="5" name="図 4"/>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b="12869"/>
          <a:stretch/>
        </p:blipFill>
        <p:spPr>
          <a:xfrm>
            <a:off x="0" y="1318370"/>
            <a:ext cx="4174837" cy="4415735"/>
          </a:xfrm>
          <a:prstGeom prst="rect">
            <a:avLst/>
          </a:prstGeom>
        </p:spPr>
      </p:pic>
      <p:sp>
        <p:nvSpPr>
          <p:cNvPr id="6" name="正方形/長方形 5"/>
          <p:cNvSpPr/>
          <p:nvPr/>
        </p:nvSpPr>
        <p:spPr>
          <a:xfrm>
            <a:off x="1282530" y="990769"/>
            <a:ext cx="144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7" name="正方形/長方形 6"/>
          <p:cNvSpPr/>
          <p:nvPr/>
        </p:nvSpPr>
        <p:spPr>
          <a:xfrm>
            <a:off x="1443948" y="990769"/>
            <a:ext cx="828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8" name="正方形/長方形 7"/>
          <p:cNvSpPr/>
          <p:nvPr/>
        </p:nvSpPr>
        <p:spPr>
          <a:xfrm>
            <a:off x="1661694" y="1517637"/>
            <a:ext cx="360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 name="正方形/長方形 8"/>
          <p:cNvSpPr/>
          <p:nvPr/>
        </p:nvSpPr>
        <p:spPr>
          <a:xfrm>
            <a:off x="3883654" y="1732473"/>
            <a:ext cx="252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0" name="正方形/長方形 9"/>
          <p:cNvSpPr/>
          <p:nvPr/>
        </p:nvSpPr>
        <p:spPr>
          <a:xfrm>
            <a:off x="0" y="1980668"/>
            <a:ext cx="468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 name="正方形/長方形 10"/>
          <p:cNvSpPr/>
          <p:nvPr/>
        </p:nvSpPr>
        <p:spPr>
          <a:xfrm>
            <a:off x="604877" y="2198380"/>
            <a:ext cx="342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2" name="正方形/長方形 11"/>
          <p:cNvSpPr/>
          <p:nvPr/>
        </p:nvSpPr>
        <p:spPr>
          <a:xfrm>
            <a:off x="2118366" y="2198380"/>
            <a:ext cx="108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3" name="正方形/長方形 12"/>
          <p:cNvSpPr/>
          <p:nvPr/>
        </p:nvSpPr>
        <p:spPr>
          <a:xfrm>
            <a:off x="26127" y="2642966"/>
            <a:ext cx="216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4" name="正方形/長方形 13"/>
          <p:cNvSpPr/>
          <p:nvPr/>
        </p:nvSpPr>
        <p:spPr>
          <a:xfrm>
            <a:off x="2010366" y="2642966"/>
            <a:ext cx="684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5" name="正方形/長方形 14"/>
          <p:cNvSpPr/>
          <p:nvPr/>
        </p:nvSpPr>
        <p:spPr>
          <a:xfrm>
            <a:off x="1311801" y="2843990"/>
            <a:ext cx="342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6" name="正方形/長方形 15"/>
          <p:cNvSpPr/>
          <p:nvPr/>
        </p:nvSpPr>
        <p:spPr>
          <a:xfrm>
            <a:off x="2010366" y="3102609"/>
            <a:ext cx="108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7" name="正方形/長方形 16"/>
          <p:cNvSpPr/>
          <p:nvPr/>
        </p:nvSpPr>
        <p:spPr>
          <a:xfrm>
            <a:off x="2127075" y="3987463"/>
            <a:ext cx="108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8" name="正方形/長方形 17"/>
          <p:cNvSpPr/>
          <p:nvPr/>
        </p:nvSpPr>
        <p:spPr>
          <a:xfrm>
            <a:off x="2369784" y="3987463"/>
            <a:ext cx="216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9" name="正方形/長方形 18"/>
          <p:cNvSpPr/>
          <p:nvPr/>
        </p:nvSpPr>
        <p:spPr>
          <a:xfrm>
            <a:off x="1082047" y="5554105"/>
            <a:ext cx="108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pic>
        <p:nvPicPr>
          <p:cNvPr id="20" name="図 19"/>
          <p:cNvPicPr>
            <a:picLocks noChangeAspect="1"/>
          </p:cNvPicPr>
          <p:nvPr/>
        </p:nvPicPr>
        <p:blipFill rotWithShape="1">
          <a:blip r:embed="rId6" cstate="screen">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4148710" y="810139"/>
            <a:ext cx="2892967" cy="744004"/>
          </a:xfrm>
          <a:prstGeom prst="rect">
            <a:avLst/>
          </a:prstGeom>
          <a:ln>
            <a:solidFill>
              <a:srgbClr val="C00000"/>
            </a:solidFill>
          </a:ln>
        </p:spPr>
      </p:pic>
      <p:cxnSp>
        <p:nvCxnSpPr>
          <p:cNvPr id="21" name="直線矢印コネクタ 20"/>
          <p:cNvCxnSpPr/>
          <p:nvPr/>
        </p:nvCxnSpPr>
        <p:spPr>
          <a:xfrm flipH="1" flipV="1">
            <a:off x="879566" y="818848"/>
            <a:ext cx="3256088" cy="12316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4148710" y="315151"/>
            <a:ext cx="1036320" cy="230832"/>
          </a:xfrm>
          <a:prstGeom prst="rect">
            <a:avLst/>
          </a:prstGeom>
          <a:noFill/>
          <a:ln>
            <a:solidFill>
              <a:srgbClr val="C00000"/>
            </a:solidFill>
          </a:ln>
        </p:spPr>
        <p:txBody>
          <a:bodyPr wrap="square" rtlCol="0">
            <a:spAutoFit/>
          </a:bodyPr>
          <a:lstStyle/>
          <a:p>
            <a:r>
              <a:rPr kumimoji="1" lang="ja-JP" altLang="en-US" sz="900" dirty="0" smtClean="0"/>
              <a:t>期待値</a:t>
            </a:r>
            <a:r>
              <a:rPr lang="en-US" altLang="ja-JP" sz="900" dirty="0"/>
              <a:t>-</a:t>
            </a:r>
            <a:r>
              <a:rPr kumimoji="1" lang="ja-JP" altLang="en-US" sz="900" dirty="0" smtClean="0"/>
              <a:t>最大化法</a:t>
            </a:r>
            <a:endParaRPr kumimoji="1" lang="ja-JP" altLang="en-US" sz="900" dirty="0"/>
          </a:p>
        </p:txBody>
      </p:sp>
      <p:cxnSp>
        <p:nvCxnSpPr>
          <p:cNvPr id="23" name="直線矢印コネクタ 22"/>
          <p:cNvCxnSpPr/>
          <p:nvPr/>
        </p:nvCxnSpPr>
        <p:spPr>
          <a:xfrm flipH="1" flipV="1">
            <a:off x="468000" y="367019"/>
            <a:ext cx="3667654" cy="5755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348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tretch>
            <a:fillRect/>
          </a:stretch>
        </p:blipFill>
        <p:spPr>
          <a:xfrm>
            <a:off x="0" y="0"/>
            <a:ext cx="4139397" cy="1531010"/>
          </a:xfrm>
          <a:prstGeom prst="rect">
            <a:avLst/>
          </a:prstGeom>
        </p:spPr>
      </p:pic>
      <p:pic>
        <p:nvPicPr>
          <p:cNvPr id="5" name="図 4"/>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contrast="40000"/>
                    </a14:imgEffect>
                  </a14:imgLayer>
                </a14:imgProps>
              </a:ext>
            </a:extLst>
          </a:blip>
          <a:srcRect t="1" b="-349"/>
          <a:stretch/>
        </p:blipFill>
        <p:spPr>
          <a:xfrm>
            <a:off x="0" y="1531010"/>
            <a:ext cx="4189013" cy="5974690"/>
          </a:xfrm>
          <a:prstGeom prst="rect">
            <a:avLst/>
          </a:prstGeom>
        </p:spPr>
      </p:pic>
      <p:pic>
        <p:nvPicPr>
          <p:cNvPr id="6" name="図 5"/>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Effect>
                      <a14:brightnessContrast contrast="40000"/>
                    </a14:imgEffect>
                  </a14:imgLayer>
                </a14:imgProps>
              </a:ext>
            </a:extLst>
          </a:blip>
          <a:srcRect t="46071"/>
          <a:stretch/>
        </p:blipFill>
        <p:spPr>
          <a:xfrm>
            <a:off x="4247601" y="0"/>
            <a:ext cx="4139397" cy="3165018"/>
          </a:xfrm>
          <a:prstGeom prst="rect">
            <a:avLst/>
          </a:prstGeom>
        </p:spPr>
      </p:pic>
      <p:pic>
        <p:nvPicPr>
          <p:cNvPr id="9" name="図 8"/>
          <p:cNvPicPr>
            <a:picLocks noChangeAspect="1"/>
          </p:cNvPicPr>
          <p:nvPr/>
        </p:nvPicPr>
        <p:blipFill rotWithShape="1">
          <a:blip r:embed="rId9">
            <a:extLst>
              <a:ext uri="{BEBA8EAE-BF5A-486C-A8C5-ECC9F3942E4B}">
                <a14:imgProps xmlns:a14="http://schemas.microsoft.com/office/drawing/2010/main">
                  <a14:imgLayer r:embed="rId10">
                    <a14:imgEffect>
                      <a14:sharpenSoften amount="50000"/>
                    </a14:imgEffect>
                    <a14:imgEffect>
                      <a14:brightnessContrast contrast="40000"/>
                    </a14:imgEffect>
                  </a14:imgLayer>
                </a14:imgProps>
              </a:ext>
            </a:extLst>
          </a:blip>
          <a:srcRect b="85943"/>
          <a:stretch/>
        </p:blipFill>
        <p:spPr>
          <a:xfrm>
            <a:off x="4247601" y="3201060"/>
            <a:ext cx="4125221" cy="872795"/>
          </a:xfrm>
          <a:prstGeom prst="rect">
            <a:avLst/>
          </a:prstGeom>
        </p:spPr>
      </p:pic>
      <p:pic>
        <p:nvPicPr>
          <p:cNvPr id="11" name="図 10"/>
          <p:cNvPicPr>
            <a:picLocks noChangeAspect="1"/>
          </p:cNvPicPr>
          <p:nvPr/>
        </p:nvPicPr>
        <p:blipFill rotWithShape="1">
          <a:blip r:embed="rId11">
            <a:extLst>
              <a:ext uri="{BEBA8EAE-BF5A-486C-A8C5-ECC9F3942E4B}">
                <a14:imgProps xmlns:a14="http://schemas.microsoft.com/office/drawing/2010/main">
                  <a14:imgLayer r:embed="rId12">
                    <a14:imgEffect>
                      <a14:sharpenSoften amount="50000"/>
                    </a14:imgEffect>
                    <a14:imgEffect>
                      <a14:brightnessContrast contrast="40000"/>
                    </a14:imgEffect>
                  </a14:imgLayer>
                </a14:imgProps>
              </a:ext>
            </a:extLst>
          </a:blip>
          <a:srcRect t="43502"/>
          <a:stretch/>
        </p:blipFill>
        <p:spPr>
          <a:xfrm>
            <a:off x="8443702" y="54927"/>
            <a:ext cx="4146485" cy="1085248"/>
          </a:xfrm>
          <a:prstGeom prst="rect">
            <a:avLst/>
          </a:prstGeom>
        </p:spPr>
      </p:pic>
      <p:pic>
        <p:nvPicPr>
          <p:cNvPr id="12" name="図 11"/>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Effect>
                      <a14:brightnessContrast contrast="40000"/>
                    </a14:imgEffect>
                  </a14:imgLayer>
                </a14:imgProps>
              </a:ext>
            </a:extLst>
          </a:blip>
          <a:srcRect b="54124"/>
          <a:stretch/>
        </p:blipFill>
        <p:spPr>
          <a:xfrm>
            <a:off x="0" y="7505700"/>
            <a:ext cx="4139397" cy="2692400"/>
          </a:xfrm>
          <a:prstGeom prst="rect">
            <a:avLst/>
          </a:prstGeom>
        </p:spPr>
      </p:pic>
      <p:pic>
        <p:nvPicPr>
          <p:cNvPr id="13" name="図 12"/>
          <p:cNvPicPr>
            <a:picLocks noChangeAspect="1"/>
          </p:cNvPicPr>
          <p:nvPr/>
        </p:nvPicPr>
        <p:blipFill rotWithShape="1">
          <a:blip r:embed="rId9">
            <a:extLst>
              <a:ext uri="{BEBA8EAE-BF5A-486C-A8C5-ECC9F3942E4B}">
                <a14:imgProps xmlns:a14="http://schemas.microsoft.com/office/drawing/2010/main">
                  <a14:imgLayer r:embed="rId10">
                    <a14:imgEffect>
                      <a14:sharpenSoften amount="50000"/>
                    </a14:imgEffect>
                    <a14:imgEffect>
                      <a14:brightnessContrast contrast="40000"/>
                    </a14:imgEffect>
                  </a14:imgLayer>
                </a14:imgProps>
              </a:ext>
            </a:extLst>
          </a:blip>
          <a:srcRect t="15708" b="-227"/>
          <a:stretch/>
        </p:blipFill>
        <p:spPr>
          <a:xfrm>
            <a:off x="4233425" y="4073854"/>
            <a:ext cx="4125221" cy="5247945"/>
          </a:xfrm>
          <a:prstGeom prst="rect">
            <a:avLst/>
          </a:prstGeom>
        </p:spPr>
      </p:pic>
      <p:pic>
        <p:nvPicPr>
          <p:cNvPr id="14" name="図 13"/>
          <p:cNvPicPr>
            <a:picLocks noChangeAspect="1"/>
          </p:cNvPicPr>
          <p:nvPr/>
        </p:nvPicPr>
        <p:blipFill>
          <a:blip r:embed="rId13">
            <a:extLst>
              <a:ext uri="{BEBA8EAE-BF5A-486C-A8C5-ECC9F3942E4B}">
                <a14:imgProps xmlns:a14="http://schemas.microsoft.com/office/drawing/2010/main">
                  <a14:imgLayer r:embed="rId14">
                    <a14:imgEffect>
                      <a14:sharpenSoften amount="50000"/>
                    </a14:imgEffect>
                    <a14:imgEffect>
                      <a14:brightnessContrast contrast="40000"/>
                    </a14:imgEffect>
                  </a14:imgLayer>
                </a14:imgProps>
              </a:ext>
            </a:extLst>
          </a:blip>
          <a:stretch>
            <a:fillRect/>
          </a:stretch>
        </p:blipFill>
        <p:spPr>
          <a:xfrm>
            <a:off x="8450790" y="1166837"/>
            <a:ext cx="4139397" cy="3466036"/>
          </a:xfrm>
          <a:prstGeom prst="rect">
            <a:avLst/>
          </a:prstGeom>
        </p:spPr>
      </p:pic>
      <p:pic>
        <p:nvPicPr>
          <p:cNvPr id="15" name="図 14"/>
          <p:cNvPicPr>
            <a:picLocks noChangeAspect="1"/>
          </p:cNvPicPr>
          <p:nvPr/>
        </p:nvPicPr>
        <p:blipFill>
          <a:blip r:embed="rId15">
            <a:extLst>
              <a:ext uri="{BEBA8EAE-BF5A-486C-A8C5-ECC9F3942E4B}">
                <a14:imgProps xmlns:a14="http://schemas.microsoft.com/office/drawing/2010/main">
                  <a14:imgLayer r:embed="rId16">
                    <a14:imgEffect>
                      <a14:sharpenSoften amount="50000"/>
                    </a14:imgEffect>
                    <a14:imgEffect>
                      <a14:brightnessContrast contrast="40000"/>
                    </a14:imgEffect>
                  </a14:imgLayer>
                </a14:imgProps>
              </a:ext>
            </a:extLst>
          </a:blip>
          <a:stretch>
            <a:fillRect/>
          </a:stretch>
        </p:blipFill>
        <p:spPr>
          <a:xfrm>
            <a:off x="8464966" y="4659535"/>
            <a:ext cx="4132309" cy="5075014"/>
          </a:xfrm>
          <a:prstGeom prst="rect">
            <a:avLst/>
          </a:prstGeom>
        </p:spPr>
      </p:pic>
      <p:pic>
        <p:nvPicPr>
          <p:cNvPr id="16" name="図 15"/>
          <p:cNvPicPr>
            <a:picLocks noChangeAspect="1"/>
          </p:cNvPicPr>
          <p:nvPr/>
        </p:nvPicPr>
        <p:blipFill rotWithShape="1">
          <a:blip r:embed="rId11">
            <a:extLst>
              <a:ext uri="{BEBA8EAE-BF5A-486C-A8C5-ECC9F3942E4B}">
                <a14:imgProps xmlns:a14="http://schemas.microsoft.com/office/drawing/2010/main">
                  <a14:imgLayer r:embed="rId12">
                    <a14:imgEffect>
                      <a14:sharpenSoften amount="50000"/>
                    </a14:imgEffect>
                    <a14:imgEffect>
                      <a14:brightnessContrast contrast="40000"/>
                    </a14:imgEffect>
                  </a14:imgLayer>
                </a14:imgProps>
              </a:ext>
            </a:extLst>
          </a:blip>
          <a:srcRect b="57024"/>
          <a:stretch/>
        </p:blipFill>
        <p:spPr>
          <a:xfrm>
            <a:off x="4189013" y="9321799"/>
            <a:ext cx="4146485" cy="825501"/>
          </a:xfrm>
          <a:prstGeom prst="rect">
            <a:avLst/>
          </a:prstGeom>
        </p:spPr>
      </p:pic>
      <p:sp>
        <p:nvSpPr>
          <p:cNvPr id="17" name="正方形/長方形 16"/>
          <p:cNvSpPr/>
          <p:nvPr/>
        </p:nvSpPr>
        <p:spPr>
          <a:xfrm>
            <a:off x="1378140" y="2644956"/>
            <a:ext cx="72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8" name="正方形/長方形 17"/>
          <p:cNvSpPr/>
          <p:nvPr/>
        </p:nvSpPr>
        <p:spPr>
          <a:xfrm>
            <a:off x="2063295" y="3798842"/>
            <a:ext cx="252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9" name="正方形/長方形 18"/>
          <p:cNvSpPr/>
          <p:nvPr/>
        </p:nvSpPr>
        <p:spPr>
          <a:xfrm>
            <a:off x="473981" y="5945505"/>
            <a:ext cx="108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0" name="正方形/長方形 19"/>
          <p:cNvSpPr/>
          <p:nvPr/>
        </p:nvSpPr>
        <p:spPr>
          <a:xfrm>
            <a:off x="1732369" y="5945505"/>
            <a:ext cx="108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1" name="正方形/長方形 20"/>
          <p:cNvSpPr/>
          <p:nvPr/>
        </p:nvSpPr>
        <p:spPr>
          <a:xfrm>
            <a:off x="490492" y="6800931"/>
            <a:ext cx="108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2" name="正方形/長方形 21"/>
          <p:cNvSpPr/>
          <p:nvPr/>
        </p:nvSpPr>
        <p:spPr>
          <a:xfrm>
            <a:off x="2163168" y="6831873"/>
            <a:ext cx="108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3" name="正方形/長方形 22"/>
          <p:cNvSpPr/>
          <p:nvPr/>
        </p:nvSpPr>
        <p:spPr>
          <a:xfrm>
            <a:off x="4375057" y="910829"/>
            <a:ext cx="144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4" name="正方形/長方形 23"/>
          <p:cNvSpPr/>
          <p:nvPr/>
        </p:nvSpPr>
        <p:spPr>
          <a:xfrm>
            <a:off x="4984657" y="1505209"/>
            <a:ext cx="144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5" name="正方形/長方形 24"/>
          <p:cNvSpPr/>
          <p:nvPr/>
        </p:nvSpPr>
        <p:spPr>
          <a:xfrm>
            <a:off x="6019462" y="2087611"/>
            <a:ext cx="234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6" name="正方形/長方形 25"/>
          <p:cNvSpPr/>
          <p:nvPr/>
        </p:nvSpPr>
        <p:spPr>
          <a:xfrm>
            <a:off x="5671162" y="3288072"/>
            <a:ext cx="234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7" name="正方形/長方形 26"/>
          <p:cNvSpPr/>
          <p:nvPr/>
        </p:nvSpPr>
        <p:spPr>
          <a:xfrm>
            <a:off x="6329999" y="3418271"/>
            <a:ext cx="234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8" name="正方形/長方形 27"/>
          <p:cNvSpPr/>
          <p:nvPr/>
        </p:nvSpPr>
        <p:spPr>
          <a:xfrm>
            <a:off x="6359442" y="3864195"/>
            <a:ext cx="234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9" name="正方形/長方形 28"/>
          <p:cNvSpPr/>
          <p:nvPr/>
        </p:nvSpPr>
        <p:spPr>
          <a:xfrm>
            <a:off x="5544162" y="3746504"/>
            <a:ext cx="234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0" name="正方形/長方形 29"/>
          <p:cNvSpPr/>
          <p:nvPr/>
        </p:nvSpPr>
        <p:spPr>
          <a:xfrm>
            <a:off x="5011657" y="4061153"/>
            <a:ext cx="540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1" name="正方形/長方形 30"/>
          <p:cNvSpPr/>
          <p:nvPr/>
        </p:nvSpPr>
        <p:spPr>
          <a:xfrm>
            <a:off x="5077210" y="6653382"/>
            <a:ext cx="72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2" name="正方形/長方形 31"/>
          <p:cNvSpPr/>
          <p:nvPr/>
        </p:nvSpPr>
        <p:spPr>
          <a:xfrm>
            <a:off x="5742162" y="6648636"/>
            <a:ext cx="72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3" name="正方形/長方形 32"/>
          <p:cNvSpPr/>
          <p:nvPr/>
        </p:nvSpPr>
        <p:spPr>
          <a:xfrm>
            <a:off x="5947462" y="6643827"/>
            <a:ext cx="72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4" name="正方形/長方形 33"/>
          <p:cNvSpPr/>
          <p:nvPr/>
        </p:nvSpPr>
        <p:spPr>
          <a:xfrm>
            <a:off x="5218366" y="6926931"/>
            <a:ext cx="36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5" name="正方形/長方形 34"/>
          <p:cNvSpPr/>
          <p:nvPr/>
        </p:nvSpPr>
        <p:spPr>
          <a:xfrm>
            <a:off x="5850580" y="6957873"/>
            <a:ext cx="36000" cy="9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6" name="正方形/長方形 35"/>
          <p:cNvSpPr/>
          <p:nvPr/>
        </p:nvSpPr>
        <p:spPr>
          <a:xfrm>
            <a:off x="6041339" y="6957873"/>
            <a:ext cx="36000" cy="9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7" name="正方形/長方形 36"/>
          <p:cNvSpPr/>
          <p:nvPr/>
        </p:nvSpPr>
        <p:spPr>
          <a:xfrm>
            <a:off x="5377862" y="7500272"/>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8" name="正方形/長方形 37"/>
          <p:cNvSpPr/>
          <p:nvPr/>
        </p:nvSpPr>
        <p:spPr>
          <a:xfrm>
            <a:off x="5767637" y="7718085"/>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 name="フリーフォーム 1"/>
          <p:cNvSpPr/>
          <p:nvPr/>
        </p:nvSpPr>
        <p:spPr>
          <a:xfrm>
            <a:off x="6010469" y="3606800"/>
            <a:ext cx="2346131" cy="4140200"/>
          </a:xfrm>
          <a:custGeom>
            <a:avLst/>
            <a:gdLst>
              <a:gd name="connsiteX0" fmla="*/ 0 w 2235200"/>
              <a:gd name="connsiteY0" fmla="*/ 4140200 h 4140200"/>
              <a:gd name="connsiteX1" fmla="*/ 355600 w 2235200"/>
              <a:gd name="connsiteY1" fmla="*/ 4076700 h 4140200"/>
              <a:gd name="connsiteX2" fmla="*/ 2235200 w 2235200"/>
              <a:gd name="connsiteY2" fmla="*/ 4089400 h 4140200"/>
              <a:gd name="connsiteX3" fmla="*/ 2235200 w 2235200"/>
              <a:gd name="connsiteY3" fmla="*/ 0 h 4140200"/>
              <a:gd name="connsiteX4" fmla="*/ 965200 w 2235200"/>
              <a:gd name="connsiteY4" fmla="*/ 0 h 414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200" h="4140200">
                <a:moveTo>
                  <a:pt x="0" y="4140200"/>
                </a:moveTo>
                <a:lnTo>
                  <a:pt x="355600" y="4076700"/>
                </a:lnTo>
                <a:lnTo>
                  <a:pt x="2235200" y="4089400"/>
                </a:lnTo>
                <a:lnTo>
                  <a:pt x="2235200" y="0"/>
                </a:lnTo>
                <a:lnTo>
                  <a:pt x="965200" y="0"/>
                </a:lnTo>
              </a:path>
            </a:pathLst>
          </a:custGeom>
          <a:noFill/>
          <a:ln w="63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7164590" y="3203875"/>
            <a:ext cx="1282493" cy="400110"/>
          </a:xfrm>
          <a:prstGeom prst="rect">
            <a:avLst/>
          </a:prstGeom>
          <a:noFill/>
        </p:spPr>
        <p:txBody>
          <a:bodyPr wrap="square" rtlCol="0">
            <a:spAutoFit/>
          </a:bodyPr>
          <a:lstStyle/>
          <a:p>
            <a:r>
              <a:rPr kumimoji="1" lang="ja-JP" altLang="en-US" sz="1000" dirty="0" smtClean="0">
                <a:solidFill>
                  <a:srgbClr val="C00000"/>
                </a:solidFill>
              </a:rPr>
              <a:t>真面目に両辺を</a:t>
            </a:r>
            <a:endParaRPr kumimoji="1" lang="en-US" altLang="ja-JP" sz="1000" dirty="0" smtClean="0">
              <a:solidFill>
                <a:srgbClr val="C00000"/>
              </a:solidFill>
            </a:endParaRPr>
          </a:p>
          <a:p>
            <a:r>
              <a:rPr kumimoji="1" lang="ja-JP" altLang="en-US" sz="1000" dirty="0" smtClean="0">
                <a:solidFill>
                  <a:srgbClr val="C00000"/>
                </a:solidFill>
              </a:rPr>
              <a:t>計算すると一致する</a:t>
            </a:r>
            <a:endParaRPr kumimoji="1" lang="ja-JP" altLang="en-US" sz="1000" dirty="0">
              <a:solidFill>
                <a:srgbClr val="C00000"/>
              </a:solidFill>
            </a:endParaRPr>
          </a:p>
        </p:txBody>
      </p:sp>
      <p:sp>
        <p:nvSpPr>
          <p:cNvPr id="39" name="正方形/長方形 38"/>
          <p:cNvSpPr/>
          <p:nvPr/>
        </p:nvSpPr>
        <p:spPr>
          <a:xfrm>
            <a:off x="5164601" y="7949665"/>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0" name="正方形/長方形 39"/>
          <p:cNvSpPr/>
          <p:nvPr/>
        </p:nvSpPr>
        <p:spPr>
          <a:xfrm>
            <a:off x="5186357" y="8176115"/>
            <a:ext cx="32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1" name="正方形/長方形 40"/>
          <p:cNvSpPr/>
          <p:nvPr/>
        </p:nvSpPr>
        <p:spPr>
          <a:xfrm>
            <a:off x="5697239" y="9134714"/>
            <a:ext cx="32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pic>
        <p:nvPicPr>
          <p:cNvPr id="42" name="図 41"/>
          <p:cNvPicPr>
            <a:picLocks noChangeAspect="1"/>
          </p:cNvPicPr>
          <p:nvPr/>
        </p:nvPicPr>
        <p:blipFill rotWithShape="1">
          <a:blip r:embed="rId17" cstate="print">
            <a:extLst>
              <a:ext uri="{BEBA8EAE-BF5A-486C-A8C5-ECC9F3942E4B}">
                <a14:imgProps xmlns:a14="http://schemas.microsoft.com/office/drawing/2010/main">
                  <a14:imgLayer r:embed="rId18">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4929" r="2399"/>
          <a:stretch/>
        </p:blipFill>
        <p:spPr>
          <a:xfrm>
            <a:off x="8452266" y="9748511"/>
            <a:ext cx="2345909" cy="409520"/>
          </a:xfrm>
          <a:prstGeom prst="rect">
            <a:avLst/>
          </a:prstGeom>
          <a:ln>
            <a:solidFill>
              <a:srgbClr val="C00000"/>
            </a:solidFill>
          </a:ln>
        </p:spPr>
      </p:pic>
      <p:sp>
        <p:nvSpPr>
          <p:cNvPr id="7" name="フリーフォーム 6"/>
          <p:cNvSpPr/>
          <p:nvPr/>
        </p:nvSpPr>
        <p:spPr>
          <a:xfrm>
            <a:off x="6210300" y="9505950"/>
            <a:ext cx="2238375" cy="238125"/>
          </a:xfrm>
          <a:custGeom>
            <a:avLst/>
            <a:gdLst>
              <a:gd name="connsiteX0" fmla="*/ 2238375 w 2238375"/>
              <a:gd name="connsiteY0" fmla="*/ 238125 h 238125"/>
              <a:gd name="connsiteX1" fmla="*/ 2171700 w 2238375"/>
              <a:gd name="connsiteY1" fmla="*/ 0 h 238125"/>
              <a:gd name="connsiteX2" fmla="*/ 142875 w 2238375"/>
              <a:gd name="connsiteY2" fmla="*/ 0 h 238125"/>
              <a:gd name="connsiteX3" fmla="*/ 0 w 2238375"/>
              <a:gd name="connsiteY3" fmla="*/ 28575 h 238125"/>
            </a:gdLst>
            <a:ahLst/>
            <a:cxnLst>
              <a:cxn ang="0">
                <a:pos x="connsiteX0" y="connsiteY0"/>
              </a:cxn>
              <a:cxn ang="0">
                <a:pos x="connsiteX1" y="connsiteY1"/>
              </a:cxn>
              <a:cxn ang="0">
                <a:pos x="connsiteX2" y="connsiteY2"/>
              </a:cxn>
              <a:cxn ang="0">
                <a:pos x="connsiteX3" y="connsiteY3"/>
              </a:cxn>
            </a:cxnLst>
            <a:rect l="l" t="t" r="r" b="b"/>
            <a:pathLst>
              <a:path w="2238375" h="238125">
                <a:moveTo>
                  <a:pt x="2238375" y="238125"/>
                </a:moveTo>
                <a:lnTo>
                  <a:pt x="2171700" y="0"/>
                </a:lnTo>
                <a:lnTo>
                  <a:pt x="142875" y="0"/>
                </a:lnTo>
                <a:lnTo>
                  <a:pt x="0" y="28575"/>
                </a:lnTo>
              </a:path>
            </a:pathLst>
          </a:custGeom>
          <a:noFill/>
          <a:ln w="63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7"/>
          <p:cNvSpPr/>
          <p:nvPr/>
        </p:nvSpPr>
        <p:spPr>
          <a:xfrm>
            <a:off x="4203700" y="6858000"/>
            <a:ext cx="1219200" cy="2717800"/>
          </a:xfrm>
          <a:custGeom>
            <a:avLst/>
            <a:gdLst>
              <a:gd name="connsiteX0" fmla="*/ 342900 w 1219200"/>
              <a:gd name="connsiteY0" fmla="*/ 0 h 2717800"/>
              <a:gd name="connsiteX1" fmla="*/ 0 w 1219200"/>
              <a:gd name="connsiteY1" fmla="*/ 419100 h 2717800"/>
              <a:gd name="connsiteX2" fmla="*/ 12700 w 1219200"/>
              <a:gd name="connsiteY2" fmla="*/ 2679700 h 2717800"/>
              <a:gd name="connsiteX3" fmla="*/ 1117600 w 1219200"/>
              <a:gd name="connsiteY3" fmla="*/ 2654300 h 2717800"/>
              <a:gd name="connsiteX4" fmla="*/ 1219200 w 1219200"/>
              <a:gd name="connsiteY4" fmla="*/ 2717800 h 27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2717800">
                <a:moveTo>
                  <a:pt x="342900" y="0"/>
                </a:moveTo>
                <a:lnTo>
                  <a:pt x="0" y="419100"/>
                </a:lnTo>
                <a:cubicBezTo>
                  <a:pt x="4233" y="1172633"/>
                  <a:pt x="8467" y="1926167"/>
                  <a:pt x="12700" y="2679700"/>
                </a:cubicBezTo>
                <a:lnTo>
                  <a:pt x="1117600" y="2654300"/>
                </a:lnTo>
                <a:lnTo>
                  <a:pt x="1219200" y="2717800"/>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5913239" y="9968378"/>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4" name="正方形/長方形 43"/>
          <p:cNvSpPr/>
          <p:nvPr/>
        </p:nvSpPr>
        <p:spPr>
          <a:xfrm>
            <a:off x="11133601" y="316965"/>
            <a:ext cx="360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pic>
        <p:nvPicPr>
          <p:cNvPr id="45" name="図 44"/>
          <p:cNvPicPr>
            <a:picLocks noChangeAspect="1"/>
          </p:cNvPicPr>
          <p:nvPr/>
        </p:nvPicPr>
        <p:blipFill rotWithShape="1">
          <a:blip r:embed="rId19">
            <a:extLst>
              <a:ext uri="{BEBA8EAE-BF5A-486C-A8C5-ECC9F3942E4B}">
                <a14:imgProps xmlns:a14="http://schemas.microsoft.com/office/drawing/2010/main">
                  <a14:imgLayer r:embed="rId20">
                    <a14:imgEffect>
                      <a14:sharpenSoften amount="50000"/>
                    </a14:imgEffect>
                    <a14:imgEffect>
                      <a14:brightnessContrast contrast="40000"/>
                    </a14:imgEffect>
                  </a14:imgLayer>
                </a14:imgProps>
              </a:ext>
            </a:extLst>
          </a:blip>
          <a:srcRect l="7868" t="-29" r="3307" b="91534"/>
          <a:stretch/>
        </p:blipFill>
        <p:spPr>
          <a:xfrm>
            <a:off x="9889326" y="975428"/>
            <a:ext cx="2678754" cy="294571"/>
          </a:xfrm>
          <a:prstGeom prst="rect">
            <a:avLst/>
          </a:prstGeom>
          <a:ln>
            <a:solidFill>
              <a:srgbClr val="C00000"/>
            </a:solidFill>
          </a:ln>
        </p:spPr>
      </p:pic>
      <p:sp>
        <p:nvSpPr>
          <p:cNvPr id="47" name="フリーフォーム 46"/>
          <p:cNvSpPr/>
          <p:nvPr/>
        </p:nvSpPr>
        <p:spPr>
          <a:xfrm>
            <a:off x="9563100" y="457200"/>
            <a:ext cx="3098800" cy="520700"/>
          </a:xfrm>
          <a:custGeom>
            <a:avLst/>
            <a:gdLst>
              <a:gd name="connsiteX0" fmla="*/ 2997200 w 3098800"/>
              <a:gd name="connsiteY0" fmla="*/ 520700 h 520700"/>
              <a:gd name="connsiteX1" fmla="*/ 3098800 w 3098800"/>
              <a:gd name="connsiteY1" fmla="*/ 381000 h 520700"/>
              <a:gd name="connsiteX2" fmla="*/ 3098800 w 3098800"/>
              <a:gd name="connsiteY2" fmla="*/ 50800 h 520700"/>
              <a:gd name="connsiteX3" fmla="*/ 127000 w 3098800"/>
              <a:gd name="connsiteY3" fmla="*/ 63500 h 520700"/>
              <a:gd name="connsiteX4" fmla="*/ 0 w 3098800"/>
              <a:gd name="connsiteY4" fmla="*/ 0 h 52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8800" h="520700">
                <a:moveTo>
                  <a:pt x="2997200" y="520700"/>
                </a:moveTo>
                <a:lnTo>
                  <a:pt x="3098800" y="381000"/>
                </a:lnTo>
                <a:lnTo>
                  <a:pt x="3098800" y="50800"/>
                </a:lnTo>
                <a:lnTo>
                  <a:pt x="127000" y="63500"/>
                </a:lnTo>
                <a:lnTo>
                  <a:pt x="0" y="0"/>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48"/>
          <p:cNvSpPr/>
          <p:nvPr/>
        </p:nvSpPr>
        <p:spPr>
          <a:xfrm>
            <a:off x="6324600" y="1181100"/>
            <a:ext cx="4622800" cy="7531100"/>
          </a:xfrm>
          <a:custGeom>
            <a:avLst/>
            <a:gdLst>
              <a:gd name="connsiteX0" fmla="*/ 0 w 4622800"/>
              <a:gd name="connsiteY0" fmla="*/ 7531100 h 7531100"/>
              <a:gd name="connsiteX1" fmla="*/ 215900 w 4622800"/>
              <a:gd name="connsiteY1" fmla="*/ 7454900 h 7531100"/>
              <a:gd name="connsiteX2" fmla="*/ 2133600 w 4622800"/>
              <a:gd name="connsiteY2" fmla="*/ 7454900 h 7531100"/>
              <a:gd name="connsiteX3" fmla="*/ 2108200 w 4622800"/>
              <a:gd name="connsiteY3" fmla="*/ 165100 h 7531100"/>
              <a:gd name="connsiteX4" fmla="*/ 4622800 w 4622800"/>
              <a:gd name="connsiteY4" fmla="*/ 165100 h 7531100"/>
              <a:gd name="connsiteX5" fmla="*/ 4610100 w 4622800"/>
              <a:gd name="connsiteY5" fmla="*/ 0 h 753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2800" h="7531100">
                <a:moveTo>
                  <a:pt x="0" y="7531100"/>
                </a:moveTo>
                <a:lnTo>
                  <a:pt x="215900" y="7454900"/>
                </a:lnTo>
                <a:lnTo>
                  <a:pt x="2133600" y="7454900"/>
                </a:lnTo>
                <a:cubicBezTo>
                  <a:pt x="2125133" y="5024967"/>
                  <a:pt x="2116667" y="2595033"/>
                  <a:pt x="2108200" y="165100"/>
                </a:cubicBezTo>
                <a:lnTo>
                  <a:pt x="4622800" y="165100"/>
                </a:lnTo>
                <a:lnTo>
                  <a:pt x="4610100" y="0"/>
                </a:ln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6985000" y="8877300"/>
            <a:ext cx="252000" cy="1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フリーフォーム 50"/>
          <p:cNvSpPr/>
          <p:nvPr/>
        </p:nvSpPr>
        <p:spPr>
          <a:xfrm>
            <a:off x="7226300" y="1231900"/>
            <a:ext cx="5422900" cy="7785100"/>
          </a:xfrm>
          <a:custGeom>
            <a:avLst/>
            <a:gdLst>
              <a:gd name="connsiteX0" fmla="*/ 0 w 5422900"/>
              <a:gd name="connsiteY0" fmla="*/ 7785100 h 7785100"/>
              <a:gd name="connsiteX1" fmla="*/ 1257300 w 5422900"/>
              <a:gd name="connsiteY1" fmla="*/ 7785100 h 7785100"/>
              <a:gd name="connsiteX2" fmla="*/ 1409700 w 5422900"/>
              <a:gd name="connsiteY2" fmla="*/ 7670800 h 7785100"/>
              <a:gd name="connsiteX3" fmla="*/ 5410200 w 5422900"/>
              <a:gd name="connsiteY3" fmla="*/ 7658100 h 7785100"/>
              <a:gd name="connsiteX4" fmla="*/ 5422900 w 5422900"/>
              <a:gd name="connsiteY4" fmla="*/ 190500 h 7785100"/>
              <a:gd name="connsiteX5" fmla="*/ 4864100 w 5422900"/>
              <a:gd name="connsiteY5" fmla="*/ 0 h 778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2900" h="7785100">
                <a:moveTo>
                  <a:pt x="0" y="7785100"/>
                </a:moveTo>
                <a:lnTo>
                  <a:pt x="1257300" y="7785100"/>
                </a:lnTo>
                <a:lnTo>
                  <a:pt x="1409700" y="7670800"/>
                </a:lnTo>
                <a:lnTo>
                  <a:pt x="5410200" y="7658100"/>
                </a:lnTo>
                <a:cubicBezTo>
                  <a:pt x="5414433" y="5168900"/>
                  <a:pt x="5418667" y="2679700"/>
                  <a:pt x="5422900" y="190500"/>
                </a:cubicBezTo>
                <a:lnTo>
                  <a:pt x="4864100" y="0"/>
                </a:ln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2" name="テキスト ボックス 51"/>
              <p:cNvSpPr txBox="1"/>
              <p:nvPr/>
            </p:nvSpPr>
            <p:spPr>
              <a:xfrm>
                <a:off x="12661900" y="1181100"/>
                <a:ext cx="2540000" cy="4893647"/>
              </a:xfrm>
              <a:prstGeom prst="rect">
                <a:avLst/>
              </a:prstGeom>
              <a:noFill/>
            </p:spPr>
            <p:txBody>
              <a:bodyPr wrap="square" rtlCol="0">
                <a:spAutoFit/>
              </a:bodyPr>
              <a:lstStyle/>
              <a:p>
                <a:r>
                  <a:rPr kumimoji="1" lang="ja-JP" altLang="en-US" sz="1200" dirty="0" smtClean="0"/>
                  <a:t>分母の</a:t>
                </a:r>
                <a:r>
                  <a:rPr lang="en-US" altLang="ja-JP" sz="1200" dirty="0" smtClean="0"/>
                  <a:t>q</a:t>
                </a:r>
                <a:r>
                  <a:rPr lang="ja-JP" altLang="en-US" sz="1200" dirty="0"/>
                  <a:t> </a:t>
                </a:r>
                <a:r>
                  <a:rPr lang="ja-JP" altLang="en-US" sz="1200" dirty="0" smtClean="0"/>
                  <a:t>も含めた式では等号条件が成立し</a:t>
                </a:r>
                <a14:m>
                  <m:oMath xmlns:m="http://schemas.openxmlformats.org/officeDocument/2006/math">
                    <m:r>
                      <a:rPr lang="en-US" altLang="ja-JP" sz="1200" b="0" i="1" smtClean="0">
                        <a:latin typeface="Cambria Math" panose="02040503050406030204" pitchFamily="18" charset="0"/>
                      </a:rPr>
                      <m:t>𝐿</m:t>
                    </m:r>
                    <m:d>
                      <m:dPr>
                        <m:ctrlPr>
                          <a:rPr lang="en-US" altLang="ja-JP" sz="1200" b="0" i="1" smtClean="0">
                            <a:latin typeface="Cambria Math" panose="02040503050406030204" pitchFamily="18" charset="0"/>
                          </a:rPr>
                        </m:ctrlPr>
                      </m:dPr>
                      <m:e>
                        <m:r>
                          <a:rPr lang="el-GR" altLang="ja-JP" sz="1200" b="1" i="1" smtClean="0">
                            <a:latin typeface="Cambria Math" panose="02040503050406030204" pitchFamily="18" charset="0"/>
                            <a:ea typeface="Cambria Math" panose="02040503050406030204" pitchFamily="18" charset="0"/>
                          </a:rPr>
                          <m:t>𝜣</m:t>
                        </m:r>
                      </m:e>
                      <m:e>
                        <m:r>
                          <a:rPr lang="en-US" altLang="ja-JP" sz="1200" b="1" i="1" smtClean="0">
                            <a:latin typeface="Cambria Math" panose="02040503050406030204" pitchFamily="18" charset="0"/>
                          </a:rPr>
                          <m:t>𝑫</m:t>
                        </m:r>
                      </m:e>
                    </m:d>
                    <m:r>
                      <a:rPr lang="en-US" altLang="ja-JP" sz="1200" b="0" i="1" smtClean="0">
                        <a:latin typeface="Cambria Math" panose="02040503050406030204" pitchFamily="18" charset="0"/>
                      </a:rPr>
                      <m:t>=</m:t>
                    </m:r>
                    <m:r>
                      <a:rPr lang="en-US" altLang="ja-JP" sz="1200" i="1">
                        <a:latin typeface="Cambria Math" panose="02040503050406030204" pitchFamily="18" charset="0"/>
                      </a:rPr>
                      <m:t>𝐿</m:t>
                    </m:r>
                    <m:d>
                      <m:dPr>
                        <m:ctrlPr>
                          <a:rPr lang="en-US" altLang="ja-JP" sz="1200" i="1">
                            <a:latin typeface="Cambria Math" panose="02040503050406030204" pitchFamily="18" charset="0"/>
                          </a:rPr>
                        </m:ctrlPr>
                      </m:dPr>
                      <m:e>
                        <m:r>
                          <a:rPr lang="el-GR" altLang="ja-JP" sz="1200" b="1" i="1">
                            <a:latin typeface="Cambria Math" panose="02040503050406030204" pitchFamily="18" charset="0"/>
                            <a:ea typeface="Cambria Math" panose="02040503050406030204" pitchFamily="18" charset="0"/>
                          </a:rPr>
                          <m:t>𝜣</m:t>
                        </m:r>
                      </m:e>
                      <m:e>
                        <m:r>
                          <a:rPr lang="en-US" altLang="ja-JP" sz="1200" b="1" i="1">
                            <a:latin typeface="Cambria Math" panose="02040503050406030204" pitchFamily="18" charset="0"/>
                          </a:rPr>
                          <m:t>𝑫</m:t>
                        </m:r>
                        <m:r>
                          <a:rPr lang="en-US" altLang="ja-JP" sz="1200" b="0" i="1" smtClean="0">
                            <a:latin typeface="Cambria Math" panose="02040503050406030204" pitchFamily="18" charset="0"/>
                          </a:rPr>
                          <m:t>,</m:t>
                        </m:r>
                        <m:r>
                          <a:rPr lang="en-US" altLang="ja-JP" sz="1200" b="1" i="1" smtClean="0">
                            <a:latin typeface="Cambria Math" panose="02040503050406030204" pitchFamily="18" charset="0"/>
                          </a:rPr>
                          <m:t>𝒁</m:t>
                        </m:r>
                      </m:e>
                    </m:d>
                  </m:oMath>
                </a14:m>
                <a:r>
                  <a:rPr lang="ja-JP" altLang="en-US" sz="1200" dirty="0" smtClean="0"/>
                  <a:t>となる．</a:t>
                </a:r>
                <a:endParaRPr lang="en-US" altLang="ja-JP" sz="1200" dirty="0" smtClean="0"/>
              </a:p>
              <a:p>
                <a:r>
                  <a:rPr lang="ja-JP" altLang="en-US" sz="1200" dirty="0"/>
                  <a:t>すると</a:t>
                </a:r>
                <a:r>
                  <a:rPr lang="ja-JP" altLang="en-US" sz="1200" dirty="0" smtClean="0"/>
                  <a:t>，</a:t>
                </a:r>
                <a:r>
                  <a:rPr lang="en-US" altLang="ja-JP" sz="1200" dirty="0" smtClean="0"/>
                  <a:t>ln</a:t>
                </a:r>
                <a:r>
                  <a:rPr lang="ja-JP" altLang="en-US" sz="1200" dirty="0" smtClean="0"/>
                  <a:t>の中に複数の正規分布が表れる複雑な式になってしまう．そこで，分母の</a:t>
                </a:r>
                <a:r>
                  <a:rPr lang="en-US" altLang="ja-JP" sz="1200" dirty="0" smtClean="0"/>
                  <a:t>q</a:t>
                </a:r>
                <a:r>
                  <a:rPr lang="ja-JP" altLang="en-US" sz="1200" dirty="0" smtClean="0"/>
                  <a:t>は仮のパラメータ</a:t>
                </a:r>
                <a14:m>
                  <m:oMath xmlns:m="http://schemas.openxmlformats.org/officeDocument/2006/math">
                    <m:r>
                      <a:rPr lang="el-GR" altLang="ja-JP" sz="1200" b="1" i="1">
                        <a:latin typeface="Cambria Math" panose="02040503050406030204" pitchFamily="18" charset="0"/>
                        <a:ea typeface="Cambria Math" panose="02040503050406030204" pitchFamily="18" charset="0"/>
                      </a:rPr>
                      <m:t>𝜣</m:t>
                    </m:r>
                  </m:oMath>
                </a14:m>
                <a:r>
                  <a:rPr lang="ja-JP" altLang="en-US" sz="1200" dirty="0" smtClean="0"/>
                  <a:t>で計算した定数として近似してしまう．絶対値は変わるけど，相対的な大小関係は担保されているのだと思う．</a:t>
                </a:r>
                <a:endParaRPr lang="en-US" altLang="ja-JP" sz="1200" dirty="0" smtClean="0"/>
              </a:p>
              <a:p>
                <a:r>
                  <a:rPr lang="ja-JP" altLang="en-US" sz="1200" dirty="0" smtClean="0"/>
                  <a:t>当然そんな思い切った近似では当然元の目的関数とは違う形になるんだけど，それでもいいからとりあえず最大値を取る時のパラメータを求める．</a:t>
                </a:r>
                <a:endParaRPr lang="en-US" altLang="ja-JP" sz="1200" dirty="0" smtClean="0"/>
              </a:p>
              <a:p>
                <a:endParaRPr lang="en-US" altLang="ja-JP" sz="1200" dirty="0"/>
              </a:p>
              <a:p>
                <a:endParaRPr lang="en-US" altLang="ja-JP" sz="1200" dirty="0" smtClean="0"/>
              </a:p>
              <a:p>
                <a:endParaRPr lang="en-US" altLang="ja-JP" sz="1200" dirty="0"/>
              </a:p>
              <a:p>
                <a:endParaRPr lang="en-US" altLang="ja-JP" sz="1200" dirty="0" smtClean="0"/>
              </a:p>
              <a:p>
                <a:endParaRPr lang="en-US" altLang="ja-JP" sz="1200" dirty="0"/>
              </a:p>
              <a:p>
                <a:endParaRPr lang="en-US" altLang="ja-JP" sz="1200" dirty="0" smtClean="0"/>
              </a:p>
              <a:p>
                <a:endParaRPr lang="en-US" altLang="ja-JP" sz="1200" dirty="0"/>
              </a:p>
              <a:p>
                <a:endParaRPr lang="en-US" altLang="ja-JP" sz="1200" dirty="0" smtClean="0"/>
              </a:p>
              <a:p>
                <a:endParaRPr lang="en-US" altLang="ja-JP" sz="1200" dirty="0"/>
              </a:p>
              <a:p>
                <a:r>
                  <a:rPr lang="ja-JP" altLang="en-US" sz="1200" dirty="0" smtClean="0"/>
                  <a:t>そのパラメータを使って</a:t>
                </a:r>
                <a:r>
                  <a:rPr lang="en-US" altLang="ja-JP" sz="1200" dirty="0" smtClean="0"/>
                  <a:t>q</a:t>
                </a:r>
                <a:r>
                  <a:rPr lang="ja-JP" altLang="en-US" sz="1200" dirty="0" smtClean="0"/>
                  <a:t>を求めるが，これは式</a:t>
                </a:r>
                <a:r>
                  <a:rPr lang="en-US" altLang="ja-JP" sz="1200" dirty="0" smtClean="0"/>
                  <a:t>(3.61)</a:t>
                </a:r>
                <a:r>
                  <a:rPr lang="ja-JP" altLang="en-US" sz="1200" dirty="0" smtClean="0"/>
                  <a:t>をそのまま使って求めているので，正しい目的関数に乗った値を取る．</a:t>
                </a:r>
                <a:endParaRPr lang="en-US" altLang="ja-JP" sz="1200" dirty="0" smtClean="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12661900" y="1181100"/>
                <a:ext cx="2540000" cy="4893647"/>
              </a:xfrm>
              <a:prstGeom prst="rect">
                <a:avLst/>
              </a:prstGeom>
              <a:blipFill rotWithShape="0">
                <a:blip r:embed="rId21"/>
                <a:stretch>
                  <a:fillRect t="-249" r="-1199"/>
                </a:stretch>
              </a:blipFill>
            </p:spPr>
            <p:txBody>
              <a:bodyPr/>
              <a:lstStyle/>
              <a:p>
                <a:r>
                  <a:rPr lang="ja-JP" altLang="en-US">
                    <a:noFill/>
                  </a:rPr>
                  <a:t> </a:t>
                </a:r>
              </a:p>
            </p:txBody>
          </p:sp>
        </mc:Fallback>
      </mc:AlternateContent>
      <p:pic>
        <p:nvPicPr>
          <p:cNvPr id="53" name="図 52"/>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12696507" y="3478434"/>
            <a:ext cx="2290941" cy="1549401"/>
          </a:xfrm>
          <a:prstGeom prst="rect">
            <a:avLst/>
          </a:prstGeom>
        </p:spPr>
      </p:pic>
      <p:pic>
        <p:nvPicPr>
          <p:cNvPr id="54" name="図 53"/>
          <p:cNvPicPr>
            <a:picLocks noChangeAspect="1"/>
          </p:cNvPicPr>
          <p:nvPr/>
        </p:nvPicPr>
        <p:blipFill rotWithShape="1">
          <a:blip r:embed="rId23" cstate="screen">
            <a:extLst>
              <a:ext uri="{28A0092B-C50C-407E-A947-70E740481C1C}">
                <a14:useLocalDpi xmlns:a14="http://schemas.microsoft.com/office/drawing/2010/main"/>
              </a:ext>
            </a:extLst>
          </a:blip>
          <a:srcRect/>
          <a:stretch/>
        </p:blipFill>
        <p:spPr>
          <a:xfrm>
            <a:off x="12829468" y="5866772"/>
            <a:ext cx="2095500" cy="1549401"/>
          </a:xfrm>
          <a:prstGeom prst="rect">
            <a:avLst/>
          </a:prstGeom>
        </p:spPr>
      </p:pic>
      <p:sp>
        <p:nvSpPr>
          <p:cNvPr id="55" name="正方形/長方形 54"/>
          <p:cNvSpPr/>
          <p:nvPr/>
        </p:nvSpPr>
        <p:spPr>
          <a:xfrm>
            <a:off x="11372750" y="4067155"/>
            <a:ext cx="216000" cy="263545"/>
          </a:xfrm>
          <a:prstGeom prst="rect">
            <a:avLst/>
          </a:prstGeom>
          <a:noFill/>
          <a:ln w="63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cxnSp>
        <p:nvCxnSpPr>
          <p:cNvPr id="57" name="直線矢印コネクタ 56"/>
          <p:cNvCxnSpPr/>
          <p:nvPr/>
        </p:nvCxnSpPr>
        <p:spPr>
          <a:xfrm flipH="1">
            <a:off x="11709400" y="3060700"/>
            <a:ext cx="939800"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テキスト ボックス 57"/>
              <p:cNvSpPr txBox="1"/>
              <p:nvPr/>
            </p:nvSpPr>
            <p:spPr>
              <a:xfrm>
                <a:off x="9995212" y="3395114"/>
                <a:ext cx="2566678" cy="577081"/>
              </a:xfrm>
              <a:prstGeom prst="rect">
                <a:avLst/>
              </a:prstGeom>
              <a:noFill/>
            </p:spPr>
            <p:txBody>
              <a:bodyPr wrap="square" rtlCol="0">
                <a:spAutoFit/>
              </a:bodyPr>
              <a:lstStyle/>
              <a:p>
                <a14:m>
                  <m:oMath xmlns:m="http://schemas.openxmlformats.org/officeDocument/2006/math">
                    <m:sSub>
                      <m:sSubPr>
                        <m:ctrlPr>
                          <a:rPr lang="en-US" altLang="ja-JP" sz="1050" i="1">
                            <a:latin typeface="Cambria Math" panose="02040503050406030204" pitchFamily="18" charset="0"/>
                          </a:rPr>
                        </m:ctrlPr>
                      </m:sSubPr>
                      <m:e>
                        <m:r>
                          <a:rPr lang="en-US" altLang="ja-JP" sz="1050" i="1">
                            <a:latin typeface="Cambria Math" panose="02040503050406030204" pitchFamily="18" charset="0"/>
                          </a:rPr>
                          <m:t>𝑞</m:t>
                        </m:r>
                      </m:e>
                      <m:sub>
                        <m:r>
                          <a:rPr lang="en-US" altLang="ja-JP" sz="1050" i="1">
                            <a:latin typeface="Cambria Math" panose="02040503050406030204" pitchFamily="18" charset="0"/>
                          </a:rPr>
                          <m:t>𝑘</m:t>
                        </m:r>
                      </m:sub>
                    </m:sSub>
                    <m:r>
                      <a:rPr lang="ja-JP" altLang="en-US" sz="1050" i="1" dirty="0">
                        <a:latin typeface="Cambria Math" panose="02040503050406030204" pitchFamily="18" charset="0"/>
                      </a:rPr>
                      <m:t>は</m:t>
                    </m:r>
                  </m:oMath>
                </a14:m>
                <a:r>
                  <a:rPr lang="ja-JP" altLang="en-US" sz="1050" dirty="0" smtClean="0"/>
                  <a:t>真面目にやると</a:t>
                </a:r>
                <a14:m>
                  <m:oMath xmlns:m="http://schemas.openxmlformats.org/officeDocument/2006/math">
                    <m:sSub>
                      <m:sSubPr>
                        <m:ctrlPr>
                          <a:rPr kumimoji="1" lang="en-US" altLang="ja-JP" sz="1050" i="1" smtClean="0">
                            <a:latin typeface="Cambria Math" panose="02040503050406030204" pitchFamily="18" charset="0"/>
                          </a:rPr>
                        </m:ctrlPr>
                      </m:sSubPr>
                      <m:e>
                        <m:r>
                          <a:rPr lang="ja-JP" altLang="en-US" sz="1050" b="1" i="1">
                            <a:latin typeface="Cambria Math" panose="02040503050406030204" pitchFamily="18" charset="0"/>
                          </a:rPr>
                          <m:t>𝝁</m:t>
                        </m:r>
                      </m:e>
                      <m:sub>
                        <m:r>
                          <a:rPr kumimoji="1" lang="en-US" altLang="ja-JP" sz="1050" b="0" i="1" smtClean="0">
                            <a:latin typeface="Cambria Math" panose="02040503050406030204" pitchFamily="18" charset="0"/>
                          </a:rPr>
                          <m:t>𝑘</m:t>
                        </m:r>
                      </m:sub>
                    </m:sSub>
                  </m:oMath>
                </a14:m>
                <a:r>
                  <a:rPr kumimoji="1" lang="ja-JP" altLang="en-US" sz="1050" dirty="0" smtClean="0"/>
                  <a:t>や</a:t>
                </a:r>
                <a14:m>
                  <m:oMath xmlns:m="http://schemas.openxmlformats.org/officeDocument/2006/math">
                    <m:sSub>
                      <m:sSubPr>
                        <m:ctrlPr>
                          <a:rPr lang="en-US" altLang="ja-JP" sz="1050" i="1">
                            <a:latin typeface="Cambria Math" panose="02040503050406030204" pitchFamily="18" charset="0"/>
                          </a:rPr>
                        </m:ctrlPr>
                      </m:sSubPr>
                      <m:e>
                        <m:r>
                          <a:rPr lang="el-GR" altLang="ja-JP" sz="1050" b="0" i="1">
                            <a:latin typeface="Cambria Math" panose="02040503050406030204" pitchFamily="18" charset="0"/>
                            <a:ea typeface="Cambria Math" panose="02040503050406030204" pitchFamily="18" charset="0"/>
                          </a:rPr>
                          <m:t>𝛴</m:t>
                        </m:r>
                      </m:e>
                      <m:sub>
                        <m:r>
                          <a:rPr lang="en-US" altLang="ja-JP" sz="1050" i="1">
                            <a:latin typeface="Cambria Math" panose="02040503050406030204" pitchFamily="18" charset="0"/>
                          </a:rPr>
                          <m:t>𝑘</m:t>
                        </m:r>
                      </m:sub>
                    </m:sSub>
                  </m:oMath>
                </a14:m>
                <a:r>
                  <a:rPr kumimoji="1" lang="ja-JP" altLang="en-US" sz="1050" dirty="0" smtClean="0"/>
                  <a:t>に依存するんだけど，仮のパラメータで</a:t>
                </a:r>
                <a14:m>
                  <m:oMath xmlns:m="http://schemas.openxmlformats.org/officeDocument/2006/math">
                    <m:sSub>
                      <m:sSubPr>
                        <m:ctrlPr>
                          <a:rPr lang="en-US" altLang="ja-JP" sz="1050" i="1">
                            <a:latin typeface="Cambria Math" panose="02040503050406030204" pitchFamily="18" charset="0"/>
                          </a:rPr>
                        </m:ctrlPr>
                      </m:sSubPr>
                      <m:e>
                        <m:r>
                          <a:rPr lang="en-US" altLang="ja-JP" sz="1050" b="0" i="1" smtClean="0">
                            <a:latin typeface="Cambria Math" panose="02040503050406030204" pitchFamily="18" charset="0"/>
                          </a:rPr>
                          <m:t>𝑞</m:t>
                        </m:r>
                      </m:e>
                      <m:sub>
                        <m:r>
                          <a:rPr lang="en-US" altLang="ja-JP" sz="1050" i="1">
                            <a:latin typeface="Cambria Math" panose="02040503050406030204" pitchFamily="18" charset="0"/>
                          </a:rPr>
                          <m:t>𝑘</m:t>
                        </m:r>
                      </m:sub>
                    </m:sSub>
                    <m:r>
                      <a:rPr lang="ja-JP" altLang="en-US" sz="1050" i="1" dirty="0">
                        <a:latin typeface="Cambria Math" panose="02040503050406030204" pitchFamily="18" charset="0"/>
                      </a:rPr>
                      <m:t>は</m:t>
                    </m:r>
                  </m:oMath>
                </a14:m>
                <a:r>
                  <a:rPr kumimoji="1" lang="ja-JP" altLang="en-US" sz="1050" dirty="0" smtClean="0"/>
                  <a:t>計算済みの定数として扱うので，偏微分で消える．</a:t>
                </a:r>
                <a:endParaRPr kumimoji="1" lang="ja-JP" altLang="en-US" sz="1050" dirty="0"/>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9995212" y="3395114"/>
                <a:ext cx="2566678" cy="577081"/>
              </a:xfrm>
              <a:prstGeom prst="rect">
                <a:avLst/>
              </a:prstGeom>
              <a:blipFill rotWithShape="0">
                <a:blip r:embed="rId24"/>
                <a:stretch>
                  <a:fillRect b="-3158"/>
                </a:stretch>
              </a:blipFill>
            </p:spPr>
            <p:txBody>
              <a:bodyPr/>
              <a:lstStyle/>
              <a:p>
                <a:r>
                  <a:rPr lang="ja-JP" altLang="en-US">
                    <a:noFill/>
                  </a:rPr>
                  <a:t> </a:t>
                </a:r>
              </a:p>
            </p:txBody>
          </p:sp>
        </mc:Fallback>
      </mc:AlternateContent>
      <p:sp>
        <p:nvSpPr>
          <p:cNvPr id="59" name="正方形/長方形 58"/>
          <p:cNvSpPr/>
          <p:nvPr/>
        </p:nvSpPr>
        <p:spPr>
          <a:xfrm>
            <a:off x="10068221" y="3394498"/>
            <a:ext cx="2413833" cy="547488"/>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0" name="正方形/長方形 59"/>
          <p:cNvSpPr/>
          <p:nvPr/>
        </p:nvSpPr>
        <p:spPr>
          <a:xfrm>
            <a:off x="11229781" y="3463763"/>
            <a:ext cx="14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1" name="正方形/長方形 60"/>
          <p:cNvSpPr/>
          <p:nvPr/>
        </p:nvSpPr>
        <p:spPr>
          <a:xfrm>
            <a:off x="11517783" y="3451063"/>
            <a:ext cx="14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2" name="正方形/長方形 61"/>
          <p:cNvSpPr/>
          <p:nvPr/>
        </p:nvSpPr>
        <p:spPr>
          <a:xfrm>
            <a:off x="10512577" y="3603158"/>
            <a:ext cx="14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3" name="正方形/長方形 62"/>
          <p:cNvSpPr/>
          <p:nvPr/>
        </p:nvSpPr>
        <p:spPr>
          <a:xfrm>
            <a:off x="12039600" y="3602523"/>
            <a:ext cx="25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4" name="正方形/長方形 63"/>
          <p:cNvSpPr/>
          <p:nvPr/>
        </p:nvSpPr>
        <p:spPr>
          <a:xfrm>
            <a:off x="11252612" y="3757518"/>
            <a:ext cx="39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6" name="フリーフォーム 65"/>
          <p:cNvSpPr/>
          <p:nvPr/>
        </p:nvSpPr>
        <p:spPr>
          <a:xfrm>
            <a:off x="11544300" y="3886200"/>
            <a:ext cx="88900" cy="190500"/>
          </a:xfrm>
          <a:custGeom>
            <a:avLst/>
            <a:gdLst>
              <a:gd name="connsiteX0" fmla="*/ 88900 w 88900"/>
              <a:gd name="connsiteY0" fmla="*/ 0 h 190500"/>
              <a:gd name="connsiteX1" fmla="*/ 0 w 88900"/>
              <a:gd name="connsiteY1" fmla="*/ 190500 h 190500"/>
            </a:gdLst>
            <a:ahLst/>
            <a:cxnLst>
              <a:cxn ang="0">
                <a:pos x="connsiteX0" y="connsiteY0"/>
              </a:cxn>
              <a:cxn ang="0">
                <a:pos x="connsiteX1" y="connsiteY1"/>
              </a:cxn>
            </a:cxnLst>
            <a:rect l="l" t="t" r="r" b="b"/>
            <a:pathLst>
              <a:path w="88900" h="190500">
                <a:moveTo>
                  <a:pt x="88900" y="0"/>
                </a:moveTo>
                <a:lnTo>
                  <a:pt x="0" y="190500"/>
                </a:ln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8" name="テキスト ボックス 67"/>
              <p:cNvSpPr txBox="1"/>
              <p:nvPr/>
            </p:nvSpPr>
            <p:spPr>
              <a:xfrm>
                <a:off x="11580037" y="4311218"/>
                <a:ext cx="981853" cy="253916"/>
              </a:xfrm>
              <a:prstGeom prst="rect">
                <a:avLst/>
              </a:prstGeom>
              <a:noFill/>
            </p:spPr>
            <p:txBody>
              <a:bodyPr wrap="square" rtlCol="0">
                <a:spAutoFit/>
              </a:bodyPr>
              <a:lstStyle/>
              <a:p>
                <a14:m>
                  <m:oMath xmlns:m="http://schemas.openxmlformats.org/officeDocument/2006/math">
                    <m:sSub>
                      <m:sSubPr>
                        <m:ctrlPr>
                          <a:rPr lang="en-US" altLang="ja-JP" sz="1050" i="1">
                            <a:latin typeface="Cambria Math" panose="02040503050406030204" pitchFamily="18" charset="0"/>
                          </a:rPr>
                        </m:ctrlPr>
                      </m:sSubPr>
                      <m:e>
                        <m:r>
                          <a:rPr lang="en-US" altLang="ja-JP" sz="1050" i="1">
                            <a:latin typeface="Cambria Math" panose="02040503050406030204" pitchFamily="18" charset="0"/>
                          </a:rPr>
                          <m:t>𝑞</m:t>
                        </m:r>
                      </m:e>
                      <m:sub>
                        <m:r>
                          <a:rPr lang="en-US" altLang="ja-JP" sz="1050" i="1">
                            <a:latin typeface="Cambria Math" panose="02040503050406030204" pitchFamily="18" charset="0"/>
                          </a:rPr>
                          <m:t>𝑘</m:t>
                        </m:r>
                      </m:sub>
                    </m:sSub>
                    <m:r>
                      <a:rPr lang="ja-JP" altLang="en-US" sz="1050" i="1" dirty="0">
                        <a:latin typeface="Cambria Math" panose="02040503050406030204" pitchFamily="18" charset="0"/>
                      </a:rPr>
                      <m:t>が</m:t>
                    </m:r>
                  </m:oMath>
                </a14:m>
                <a:r>
                  <a:rPr lang="ja-JP" altLang="en-US" sz="1050" dirty="0" smtClean="0"/>
                  <a:t>消える！</a:t>
                </a:r>
                <a:endParaRPr kumimoji="1" lang="ja-JP" altLang="en-US" sz="1050" dirty="0"/>
              </a:p>
            </p:txBody>
          </p:sp>
        </mc:Choice>
        <mc:Fallback xmlns="">
          <p:sp>
            <p:nvSpPr>
              <p:cNvPr id="68" name="テキスト ボックス 67"/>
              <p:cNvSpPr txBox="1">
                <a:spLocks noRot="1" noChangeAspect="1" noMove="1" noResize="1" noEditPoints="1" noAdjustHandles="1" noChangeArrowheads="1" noChangeShapeType="1" noTextEdit="1"/>
              </p:cNvSpPr>
              <p:nvPr/>
            </p:nvSpPr>
            <p:spPr>
              <a:xfrm>
                <a:off x="11580037" y="4311218"/>
                <a:ext cx="981853" cy="253916"/>
              </a:xfrm>
              <a:prstGeom prst="rect">
                <a:avLst/>
              </a:prstGeom>
              <a:blipFill rotWithShape="0">
                <a:blip r:embed="rId25"/>
                <a:stretch>
                  <a:fillRect b="-9524"/>
                </a:stretch>
              </a:blipFill>
            </p:spPr>
            <p:txBody>
              <a:bodyPr/>
              <a:lstStyle/>
              <a:p>
                <a:r>
                  <a:rPr lang="ja-JP" altLang="en-US">
                    <a:noFill/>
                  </a:rPr>
                  <a:t> </a:t>
                </a:r>
              </a:p>
            </p:txBody>
          </p:sp>
        </mc:Fallback>
      </mc:AlternateContent>
      <p:sp>
        <p:nvSpPr>
          <p:cNvPr id="69" name="正方形/長方形 68"/>
          <p:cNvSpPr/>
          <p:nvPr/>
        </p:nvSpPr>
        <p:spPr>
          <a:xfrm>
            <a:off x="9304874" y="4741926"/>
            <a:ext cx="216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70" name="正方形/長方形 69"/>
          <p:cNvSpPr/>
          <p:nvPr/>
        </p:nvSpPr>
        <p:spPr>
          <a:xfrm>
            <a:off x="9520874" y="4741926"/>
            <a:ext cx="234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71" name="正方形/長方形 70"/>
          <p:cNvSpPr/>
          <p:nvPr/>
        </p:nvSpPr>
        <p:spPr>
          <a:xfrm>
            <a:off x="9419023" y="5159651"/>
            <a:ext cx="234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72" name="正方形/長方形 71"/>
          <p:cNvSpPr/>
          <p:nvPr/>
        </p:nvSpPr>
        <p:spPr>
          <a:xfrm>
            <a:off x="9318543" y="6758485"/>
            <a:ext cx="234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73" name="正方形/長方形 72"/>
          <p:cNvSpPr/>
          <p:nvPr/>
        </p:nvSpPr>
        <p:spPr>
          <a:xfrm>
            <a:off x="9772326" y="6542485"/>
            <a:ext cx="234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74" name="正方形/長方形 73"/>
          <p:cNvSpPr/>
          <p:nvPr/>
        </p:nvSpPr>
        <p:spPr>
          <a:xfrm>
            <a:off x="10015971" y="6542485"/>
            <a:ext cx="612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75" name="正方形/長方形 74"/>
          <p:cNvSpPr/>
          <p:nvPr/>
        </p:nvSpPr>
        <p:spPr>
          <a:xfrm>
            <a:off x="10651252" y="6542485"/>
            <a:ext cx="612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76" name="正方形/長方形 75"/>
          <p:cNvSpPr/>
          <p:nvPr/>
        </p:nvSpPr>
        <p:spPr>
          <a:xfrm>
            <a:off x="9456221" y="8991391"/>
            <a:ext cx="216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mc:AlternateContent xmlns:mc="http://schemas.openxmlformats.org/markup-compatibility/2006" xmlns:a14="http://schemas.microsoft.com/office/drawing/2010/main">
        <mc:Choice Requires="a14">
          <p:sp>
            <p:nvSpPr>
              <p:cNvPr id="77" name="テキスト ボックス 76"/>
              <p:cNvSpPr txBox="1"/>
              <p:nvPr/>
            </p:nvSpPr>
            <p:spPr>
              <a:xfrm>
                <a:off x="12798764" y="7466973"/>
                <a:ext cx="1025473" cy="406393"/>
              </a:xfrm>
              <a:prstGeom prst="rect">
                <a:avLst/>
              </a:prstGeom>
              <a:noFill/>
              <a:ln>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200" i="1" smtClean="0">
                              <a:latin typeface="Cambria Math" panose="02040503050406030204" pitchFamily="18" charset="0"/>
                            </a:rPr>
                          </m:ctrlPr>
                        </m:sSubPr>
                        <m:e>
                          <m:r>
                            <a:rPr lang="ja-JP" altLang="en-US" sz="1200" i="1">
                              <a:latin typeface="Cambria Math" panose="02040503050406030204" pitchFamily="18" charset="0"/>
                            </a:rPr>
                            <m:t>𝜋</m:t>
                          </m:r>
                        </m:e>
                        <m:sub>
                          <m:r>
                            <a:rPr kumimoji="1" lang="en-US" altLang="ja-JP" sz="1200" b="0" i="1" smtClean="0">
                              <a:latin typeface="Cambria Math" panose="02040503050406030204" pitchFamily="18" charset="0"/>
                            </a:rPr>
                            <m:t>𝑘</m:t>
                          </m:r>
                        </m:sub>
                      </m:sSub>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nary>
                            <m:naryPr>
                              <m:chr m:val="∑"/>
                              <m:ctrlPr>
                                <a:rPr kumimoji="1" lang="en-US" altLang="ja-JP" sz="1200" b="0" i="1" smtClean="0">
                                  <a:latin typeface="Cambria Math" panose="02040503050406030204" pitchFamily="18" charset="0"/>
                                </a:rPr>
                              </m:ctrlPr>
                            </m:naryPr>
                            <m:sub>
                              <m:r>
                                <m:rPr>
                                  <m:brk m:alnAt="23"/>
                                </m:rPr>
                                <a:rPr kumimoji="1" lang="en-US" altLang="ja-JP" sz="1200" b="0" i="1" smtClean="0">
                                  <a:latin typeface="Cambria Math" panose="02040503050406030204" pitchFamily="18" charset="0"/>
                                </a:rPr>
                                <m:t>𝑛</m:t>
                              </m:r>
                              <m:r>
                                <a:rPr kumimoji="1" lang="en-US" altLang="ja-JP" sz="1200" b="0" i="1" smtClean="0">
                                  <a:latin typeface="Cambria Math" panose="02040503050406030204" pitchFamily="18" charset="0"/>
                                </a:rPr>
                                <m:t>=1</m:t>
                              </m:r>
                            </m:sub>
                            <m:sup>
                              <m:r>
                                <a:rPr kumimoji="1" lang="en-US" altLang="ja-JP" sz="1200" b="0" i="1" smtClean="0">
                                  <a:latin typeface="Cambria Math" panose="02040503050406030204" pitchFamily="18" charset="0"/>
                                </a:rPr>
                                <m:t>𝑁</m:t>
                              </m:r>
                            </m:sup>
                            <m:e>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𝑞</m:t>
                                  </m:r>
                                </m:e>
                                <m:sub>
                                  <m:r>
                                    <a:rPr kumimoji="1" lang="en-US" altLang="ja-JP" sz="1200" b="0" i="1" smtClean="0">
                                      <a:latin typeface="Cambria Math" panose="02040503050406030204" pitchFamily="18" charset="0"/>
                                    </a:rPr>
                                    <m:t>𝑘</m:t>
                                  </m:r>
                                </m:sub>
                                <m:sup>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𝑛</m:t>
                                  </m:r>
                                  <m:r>
                                    <a:rPr kumimoji="1" lang="en-US" altLang="ja-JP" sz="1200" b="0" i="1" smtClean="0">
                                      <a:latin typeface="Cambria Math" panose="02040503050406030204" pitchFamily="18" charset="0"/>
                                    </a:rPr>
                                    <m:t>)</m:t>
                                  </m:r>
                                </m:sup>
                              </m:sSubSup>
                            </m:e>
                          </m:nary>
                        </m:num>
                        <m:den>
                          <m:r>
                            <a:rPr kumimoji="1" lang="ja-JP" altLang="en-US" sz="1200" b="0" i="1" smtClean="0">
                              <a:latin typeface="Cambria Math" panose="02040503050406030204" pitchFamily="18" charset="0"/>
                            </a:rPr>
                            <m:t>𝜆</m:t>
                          </m:r>
                        </m:den>
                      </m:f>
                    </m:oMath>
                  </m:oMathPara>
                </a14:m>
                <a:endParaRPr kumimoji="1" lang="en-US" altLang="ja-JP" sz="1200" dirty="0" smtClean="0"/>
              </a:p>
            </p:txBody>
          </p:sp>
        </mc:Choice>
        <mc:Fallback xmlns="">
          <p:sp>
            <p:nvSpPr>
              <p:cNvPr id="77" name="テキスト ボックス 76"/>
              <p:cNvSpPr txBox="1">
                <a:spLocks noRot="1" noChangeAspect="1" noMove="1" noResize="1" noEditPoints="1" noAdjustHandles="1" noChangeArrowheads="1" noChangeShapeType="1" noTextEdit="1"/>
              </p:cNvSpPr>
              <p:nvPr/>
            </p:nvSpPr>
            <p:spPr>
              <a:xfrm>
                <a:off x="12798764" y="7466973"/>
                <a:ext cx="1025473" cy="406393"/>
              </a:xfrm>
              <a:prstGeom prst="rect">
                <a:avLst/>
              </a:prstGeom>
              <a:blipFill rotWithShape="0">
                <a:blip r:embed="rId26"/>
                <a:stretch>
                  <a:fillRect l="-1176" t="-65217" r="-2941" b="-69565"/>
                </a:stretch>
              </a:blipFill>
              <a:ln>
                <a:solidFill>
                  <a:srgbClr val="C00000"/>
                </a:solidFill>
              </a:ln>
            </p:spPr>
            <p:txBody>
              <a:bodyPr/>
              <a:lstStyle/>
              <a:p>
                <a:r>
                  <a:rPr lang="ja-JP" altLang="en-US">
                    <a:noFill/>
                  </a:rPr>
                  <a:t> </a:t>
                </a:r>
              </a:p>
            </p:txBody>
          </p:sp>
        </mc:Fallback>
      </mc:AlternateContent>
      <p:cxnSp>
        <p:nvCxnSpPr>
          <p:cNvPr id="79" name="直線矢印コネクタ 78"/>
          <p:cNvCxnSpPr>
            <a:endCxn id="77" idx="1"/>
          </p:cNvCxnSpPr>
          <p:nvPr/>
        </p:nvCxnSpPr>
        <p:spPr>
          <a:xfrm flipV="1">
            <a:off x="11373781" y="7670170"/>
            <a:ext cx="1424983" cy="74069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11452055" y="7989893"/>
            <a:ext cx="473280" cy="261610"/>
          </a:xfrm>
          <a:prstGeom prst="rect">
            <a:avLst/>
          </a:prstGeom>
          <a:noFill/>
        </p:spPr>
        <p:txBody>
          <a:bodyPr wrap="square" rtlCol="0">
            <a:spAutoFit/>
          </a:bodyPr>
          <a:lstStyle/>
          <a:p>
            <a:r>
              <a:rPr lang="ja-JP" altLang="en-US" sz="1100" dirty="0">
                <a:solidFill>
                  <a:srgbClr val="C00000"/>
                </a:solidFill>
              </a:rPr>
              <a:t>変形</a:t>
            </a:r>
            <a:endParaRPr kumimoji="1" lang="ja-JP" altLang="en-US" sz="1100" dirty="0">
              <a:solidFill>
                <a:srgbClr val="C00000"/>
              </a:solidFill>
            </a:endParaRPr>
          </a:p>
        </p:txBody>
      </p:sp>
      <mc:AlternateContent xmlns:mc="http://schemas.openxmlformats.org/markup-compatibility/2006" xmlns:a14="http://schemas.microsoft.com/office/drawing/2010/main">
        <mc:Choice Requires="a14">
          <p:sp>
            <p:nvSpPr>
              <p:cNvPr id="82" name="テキスト ボックス 81"/>
              <p:cNvSpPr txBox="1"/>
              <p:nvPr/>
            </p:nvSpPr>
            <p:spPr>
              <a:xfrm>
                <a:off x="12827131" y="7949665"/>
                <a:ext cx="1644681" cy="1935851"/>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kumimoji="1" lang="en-US" altLang="ja-JP" sz="1100" b="0" i="1" smtClean="0">
                              <a:latin typeface="Cambria Math" panose="02040503050406030204" pitchFamily="18" charset="0"/>
                            </a:rPr>
                          </m:ctrlPr>
                        </m:naryPr>
                        <m:sub>
                          <m:r>
                            <m:rPr>
                              <m:sty m:val="p"/>
                              <m:brk m:alnAt="23"/>
                            </m:rPr>
                            <a:rPr lang="en-US" altLang="ja-JP" sz="1100" i="1">
                              <a:latin typeface="Cambria Math" panose="02040503050406030204" pitchFamily="18" charset="0"/>
                            </a:rPr>
                            <m:t>k</m:t>
                          </m:r>
                          <m:r>
                            <a:rPr lang="en-US" altLang="ja-JP" sz="1100" i="1">
                              <a:latin typeface="Cambria Math" panose="02040503050406030204" pitchFamily="18" charset="0"/>
                            </a:rPr>
                            <m:t>=1</m:t>
                          </m:r>
                        </m:sub>
                        <m:sup>
                          <m:r>
                            <a:rPr kumimoji="1" lang="en-US" altLang="ja-JP" sz="1100" b="0" i="1" smtClean="0">
                              <a:latin typeface="Cambria Math" panose="02040503050406030204" pitchFamily="18" charset="0"/>
                            </a:rPr>
                            <m:t>𝐾</m:t>
                          </m:r>
                        </m:sup>
                        <m:e>
                          <m:sSub>
                            <m:sSubPr>
                              <m:ctrlPr>
                                <a:rPr lang="en-US" altLang="ja-JP" sz="1100" i="1">
                                  <a:latin typeface="Cambria Math" panose="02040503050406030204" pitchFamily="18" charset="0"/>
                                </a:rPr>
                              </m:ctrlPr>
                            </m:sSubPr>
                            <m:e>
                              <m:r>
                                <a:rPr lang="ja-JP" altLang="en-US" sz="1100" i="1">
                                  <a:latin typeface="Cambria Math" panose="02040503050406030204" pitchFamily="18" charset="0"/>
                                </a:rPr>
                                <m:t>𝜋</m:t>
                              </m:r>
                            </m:e>
                            <m:sub>
                              <m:r>
                                <a:rPr lang="en-US" altLang="ja-JP" sz="1100" i="1">
                                  <a:latin typeface="Cambria Math" panose="02040503050406030204" pitchFamily="18" charset="0"/>
                                </a:rPr>
                                <m:t>𝑘</m:t>
                              </m:r>
                            </m:sub>
                          </m:sSub>
                        </m:e>
                      </m:nary>
                      <m:r>
                        <a:rPr kumimoji="1" lang="en-US" altLang="ja-JP" sz="1100" b="0" i="1" smtClean="0">
                          <a:latin typeface="Cambria Math" panose="02040503050406030204" pitchFamily="18" charset="0"/>
                        </a:rPr>
                        <m:t>=</m:t>
                      </m:r>
                      <m:nary>
                        <m:naryPr>
                          <m:chr m:val="∑"/>
                          <m:ctrlPr>
                            <a:rPr kumimoji="1" lang="en-US" altLang="ja-JP" sz="1100" b="0" i="1" smtClean="0">
                              <a:latin typeface="Cambria Math" panose="02040503050406030204" pitchFamily="18" charset="0"/>
                            </a:rPr>
                          </m:ctrlPr>
                        </m:naryPr>
                        <m:sub>
                          <m:r>
                            <m:rPr>
                              <m:brk m:alnAt="23"/>
                            </m:rPr>
                            <a:rPr kumimoji="1" lang="en-US" altLang="ja-JP" sz="1100" b="0" i="1" smtClean="0">
                              <a:latin typeface="Cambria Math" panose="02040503050406030204" pitchFamily="18" charset="0"/>
                            </a:rPr>
                            <m:t>𝑘</m:t>
                          </m:r>
                          <m:r>
                            <a:rPr kumimoji="1" lang="en-US" altLang="ja-JP" sz="1100" b="0" i="1" smtClean="0">
                              <a:latin typeface="Cambria Math" panose="02040503050406030204" pitchFamily="18" charset="0"/>
                            </a:rPr>
                            <m:t>=1</m:t>
                          </m:r>
                        </m:sub>
                        <m:sup>
                          <m:r>
                            <a:rPr kumimoji="1" lang="en-US" altLang="ja-JP" sz="1100" b="0" i="1" smtClean="0">
                              <a:latin typeface="Cambria Math" panose="02040503050406030204" pitchFamily="18" charset="0"/>
                            </a:rPr>
                            <m:t>𝐾</m:t>
                          </m:r>
                        </m:sup>
                        <m:e>
                          <m:f>
                            <m:fPr>
                              <m:ctrlPr>
                                <a:rPr lang="en-US" altLang="ja-JP" sz="1100" i="1">
                                  <a:latin typeface="Cambria Math" panose="02040503050406030204" pitchFamily="18" charset="0"/>
                                </a:rPr>
                              </m:ctrlPr>
                            </m:fPr>
                            <m:num>
                              <m:r>
                                <a:rPr lang="en-US" altLang="ja-JP" sz="1100" i="1">
                                  <a:latin typeface="Cambria Math" panose="02040503050406030204" pitchFamily="18" charset="0"/>
                                </a:rPr>
                                <m:t>1</m:t>
                              </m:r>
                            </m:num>
                            <m:den>
                              <m:r>
                                <a:rPr lang="ja-JP" altLang="en-US" sz="1100" i="1">
                                  <a:latin typeface="Cambria Math" panose="02040503050406030204" pitchFamily="18" charset="0"/>
                                </a:rPr>
                                <m:t>𝜆</m:t>
                              </m:r>
                            </m:den>
                          </m:f>
                          <m:nary>
                            <m:naryPr>
                              <m:chr m:val="∑"/>
                              <m:ctrlPr>
                                <a:rPr lang="en-US" altLang="ja-JP" sz="1100" i="1">
                                  <a:latin typeface="Cambria Math" panose="02040503050406030204" pitchFamily="18" charset="0"/>
                                </a:rPr>
                              </m:ctrlPr>
                            </m:naryPr>
                            <m:sub>
                              <m:r>
                                <m:rPr>
                                  <m:brk m:alnAt="23"/>
                                </m:rPr>
                                <a:rPr lang="en-US" altLang="ja-JP" sz="1100" i="1">
                                  <a:latin typeface="Cambria Math" panose="02040503050406030204" pitchFamily="18" charset="0"/>
                                </a:rPr>
                                <m:t>𝑛</m:t>
                              </m:r>
                              <m:r>
                                <a:rPr lang="en-US" altLang="ja-JP" sz="1100" i="1">
                                  <a:latin typeface="Cambria Math" panose="02040503050406030204" pitchFamily="18" charset="0"/>
                                </a:rPr>
                                <m:t>=1</m:t>
                              </m:r>
                            </m:sub>
                            <m:sup>
                              <m:r>
                                <a:rPr lang="en-US" altLang="ja-JP" sz="1100" i="1">
                                  <a:latin typeface="Cambria Math" panose="02040503050406030204" pitchFamily="18" charset="0"/>
                                </a:rPr>
                                <m:t>𝑁</m:t>
                              </m:r>
                            </m:sup>
                            <m:e>
                              <m:sSubSup>
                                <m:sSubSupPr>
                                  <m:ctrlPr>
                                    <a:rPr lang="en-US" altLang="ja-JP" sz="1100" i="1">
                                      <a:latin typeface="Cambria Math" panose="02040503050406030204" pitchFamily="18" charset="0"/>
                                    </a:rPr>
                                  </m:ctrlPr>
                                </m:sSubSupPr>
                                <m:e>
                                  <m:r>
                                    <a:rPr lang="en-US" altLang="ja-JP" sz="1100" i="1">
                                      <a:latin typeface="Cambria Math" panose="02040503050406030204" pitchFamily="18" charset="0"/>
                                    </a:rPr>
                                    <m:t>𝑞</m:t>
                                  </m:r>
                                </m:e>
                                <m:sub>
                                  <m:r>
                                    <a:rPr lang="en-US" altLang="ja-JP" sz="1100" i="1">
                                      <a:latin typeface="Cambria Math" panose="02040503050406030204" pitchFamily="18" charset="0"/>
                                    </a:rPr>
                                    <m:t>𝑘</m:t>
                                  </m:r>
                                </m:sub>
                                <m:sup>
                                  <m:r>
                                    <a:rPr lang="en-US" altLang="ja-JP" sz="1100" i="1">
                                      <a:latin typeface="Cambria Math" panose="02040503050406030204" pitchFamily="18" charset="0"/>
                                    </a:rPr>
                                    <m:t>(</m:t>
                                  </m:r>
                                  <m:r>
                                    <a:rPr lang="en-US" altLang="ja-JP" sz="1100" i="1">
                                      <a:latin typeface="Cambria Math" panose="02040503050406030204" pitchFamily="18" charset="0"/>
                                    </a:rPr>
                                    <m:t>𝑛</m:t>
                                  </m:r>
                                  <m:r>
                                    <a:rPr lang="en-US" altLang="ja-JP" sz="1100" i="1">
                                      <a:latin typeface="Cambria Math" panose="02040503050406030204" pitchFamily="18" charset="0"/>
                                    </a:rPr>
                                    <m:t>)</m:t>
                                  </m:r>
                                </m:sup>
                              </m:sSubSup>
                            </m:e>
                          </m:nary>
                        </m:e>
                      </m:nary>
                    </m:oMath>
                  </m:oMathPara>
                </a14:m>
                <a:endParaRPr kumimoji="1" lang="en-US" altLang="ja-JP" sz="1100" b="0" i="1" dirty="0" smtClean="0">
                  <a:latin typeface="Cambria Math" panose="02040503050406030204" pitchFamily="18" charset="0"/>
                </a:endParaRPr>
              </a:p>
              <a:p>
                <a:endParaRPr kumimoji="1" lang="en-US" altLang="ja-JP" sz="1100"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ja-JP" altLang="en-US" sz="1100" i="1" smtClean="0">
                          <a:latin typeface="Cambria Math" panose="02040503050406030204" pitchFamily="18" charset="0"/>
                        </a:rPr>
                        <m:t>　</m:t>
                      </m:r>
                      <m:r>
                        <a:rPr lang="ja-JP" altLang="en-US" sz="1100" i="1">
                          <a:latin typeface="Cambria Math" panose="02040503050406030204" pitchFamily="18" charset="0"/>
                        </a:rPr>
                        <m:t>　</m:t>
                      </m:r>
                      <m:r>
                        <a:rPr lang="ja-JP" altLang="en-US" sz="1100" i="1" smtClean="0">
                          <a:latin typeface="Cambria Math" panose="02040503050406030204" pitchFamily="18" charset="0"/>
                        </a:rPr>
                        <m:t>　</m:t>
                      </m:r>
                      <m:r>
                        <a:rPr lang="ja-JP" altLang="en-US" sz="1100" i="1">
                          <a:latin typeface="Cambria Math" panose="02040503050406030204" pitchFamily="18" charset="0"/>
                        </a:rPr>
                        <m:t>　</m:t>
                      </m:r>
                      <m:r>
                        <a:rPr lang="ja-JP" altLang="en-US" sz="1100" i="1" smtClean="0">
                          <a:latin typeface="Cambria Math" panose="02040503050406030204" pitchFamily="18" charset="0"/>
                        </a:rPr>
                        <m:t>　</m:t>
                      </m:r>
                      <m:r>
                        <a:rPr lang="en-US" altLang="ja-JP" sz="1100" b="0" i="1" smtClean="0">
                          <a:latin typeface="Cambria Math" panose="02040503050406030204" pitchFamily="18" charset="0"/>
                        </a:rPr>
                        <m:t>=</m:t>
                      </m:r>
                      <m:f>
                        <m:fPr>
                          <m:ctrlPr>
                            <a:rPr lang="en-US" altLang="ja-JP" sz="1100" i="1">
                              <a:latin typeface="Cambria Math" panose="02040503050406030204" pitchFamily="18" charset="0"/>
                            </a:rPr>
                          </m:ctrlPr>
                        </m:fPr>
                        <m:num>
                          <m:r>
                            <a:rPr lang="en-US" altLang="ja-JP" sz="1100" i="1">
                              <a:latin typeface="Cambria Math" panose="02040503050406030204" pitchFamily="18" charset="0"/>
                            </a:rPr>
                            <m:t>1</m:t>
                          </m:r>
                        </m:num>
                        <m:den>
                          <m:r>
                            <a:rPr lang="ja-JP" altLang="en-US" sz="1100" i="1">
                              <a:latin typeface="Cambria Math" panose="02040503050406030204" pitchFamily="18" charset="0"/>
                            </a:rPr>
                            <m:t>𝜆</m:t>
                          </m:r>
                        </m:den>
                      </m:f>
                      <m:nary>
                        <m:naryPr>
                          <m:chr m:val="∑"/>
                          <m:ctrlPr>
                            <a:rPr lang="en-US" altLang="ja-JP" sz="1100" i="1">
                              <a:latin typeface="Cambria Math" panose="02040503050406030204" pitchFamily="18" charset="0"/>
                            </a:rPr>
                          </m:ctrlPr>
                        </m:naryPr>
                        <m:sub>
                          <m:r>
                            <m:rPr>
                              <m:brk m:alnAt="23"/>
                            </m:rPr>
                            <a:rPr lang="en-US" altLang="ja-JP" sz="1100" i="1">
                              <a:latin typeface="Cambria Math" panose="02040503050406030204" pitchFamily="18" charset="0"/>
                            </a:rPr>
                            <m:t>𝑛</m:t>
                          </m:r>
                          <m:r>
                            <a:rPr lang="en-US" altLang="ja-JP" sz="1100" i="1">
                              <a:latin typeface="Cambria Math" panose="02040503050406030204" pitchFamily="18" charset="0"/>
                            </a:rPr>
                            <m:t>=1</m:t>
                          </m:r>
                        </m:sub>
                        <m:sup>
                          <m:r>
                            <a:rPr lang="en-US" altLang="ja-JP" sz="1100" i="1">
                              <a:latin typeface="Cambria Math" panose="02040503050406030204" pitchFamily="18" charset="0"/>
                            </a:rPr>
                            <m:t>𝑁</m:t>
                          </m:r>
                        </m:sup>
                        <m:e>
                          <m:nary>
                            <m:naryPr>
                              <m:chr m:val="∑"/>
                              <m:ctrlPr>
                                <a:rPr lang="en-US" altLang="ja-JP" sz="1100" i="1">
                                  <a:latin typeface="Cambria Math" panose="02040503050406030204" pitchFamily="18" charset="0"/>
                                </a:rPr>
                              </m:ctrlPr>
                            </m:naryPr>
                            <m:sub>
                              <m:r>
                                <m:rPr>
                                  <m:brk m:alnAt="23"/>
                                </m:rPr>
                                <a:rPr lang="en-US" altLang="ja-JP" sz="1100" i="1">
                                  <a:latin typeface="Cambria Math" panose="02040503050406030204" pitchFamily="18" charset="0"/>
                                </a:rPr>
                                <m:t>𝑘</m:t>
                              </m:r>
                              <m:r>
                                <a:rPr lang="en-US" altLang="ja-JP" sz="1100" i="1">
                                  <a:latin typeface="Cambria Math" panose="02040503050406030204" pitchFamily="18" charset="0"/>
                                </a:rPr>
                                <m:t>=1</m:t>
                              </m:r>
                            </m:sub>
                            <m:sup>
                              <m:r>
                                <a:rPr lang="en-US" altLang="ja-JP" sz="1100" i="1">
                                  <a:latin typeface="Cambria Math" panose="02040503050406030204" pitchFamily="18" charset="0"/>
                                </a:rPr>
                                <m:t>𝐾</m:t>
                              </m:r>
                            </m:sup>
                            <m:e>
                              <m:sSubSup>
                                <m:sSubSupPr>
                                  <m:ctrlPr>
                                    <a:rPr lang="en-US" altLang="ja-JP" sz="1100" i="1">
                                      <a:latin typeface="Cambria Math" panose="02040503050406030204" pitchFamily="18" charset="0"/>
                                    </a:rPr>
                                  </m:ctrlPr>
                                </m:sSubSupPr>
                                <m:e>
                                  <m:r>
                                    <a:rPr lang="en-US" altLang="ja-JP" sz="1100" i="1">
                                      <a:latin typeface="Cambria Math" panose="02040503050406030204" pitchFamily="18" charset="0"/>
                                    </a:rPr>
                                    <m:t>𝑞</m:t>
                                  </m:r>
                                </m:e>
                                <m:sub>
                                  <m:r>
                                    <a:rPr lang="en-US" altLang="ja-JP" sz="1100" i="1">
                                      <a:latin typeface="Cambria Math" panose="02040503050406030204" pitchFamily="18" charset="0"/>
                                    </a:rPr>
                                    <m:t>𝑘</m:t>
                                  </m:r>
                                </m:sub>
                                <m:sup>
                                  <m:r>
                                    <a:rPr lang="en-US" altLang="ja-JP" sz="1100" i="1">
                                      <a:latin typeface="Cambria Math" panose="02040503050406030204" pitchFamily="18" charset="0"/>
                                    </a:rPr>
                                    <m:t>(</m:t>
                                  </m:r>
                                  <m:r>
                                    <a:rPr lang="en-US" altLang="ja-JP" sz="1100" i="1">
                                      <a:latin typeface="Cambria Math" panose="02040503050406030204" pitchFamily="18" charset="0"/>
                                    </a:rPr>
                                    <m:t>𝑛</m:t>
                                  </m:r>
                                  <m:r>
                                    <a:rPr lang="en-US" altLang="ja-JP" sz="1100" i="1">
                                      <a:latin typeface="Cambria Math" panose="02040503050406030204" pitchFamily="18" charset="0"/>
                                    </a:rPr>
                                    <m:t>)</m:t>
                                  </m:r>
                                </m:sup>
                              </m:sSubSup>
                            </m:e>
                          </m:nary>
                        </m:e>
                      </m:nary>
                    </m:oMath>
                  </m:oMathPara>
                </a14:m>
                <a:endParaRPr lang="en-US" altLang="ja-JP" sz="1100" dirty="0" smtClean="0"/>
              </a:p>
              <a:p>
                <a:endParaRPr lang="en-US" altLang="ja-JP" sz="1100" dirty="0" smtClean="0"/>
              </a:p>
              <a:p>
                <a:pPr/>
                <a14:m>
                  <m:oMathPara xmlns:m="http://schemas.openxmlformats.org/officeDocument/2006/math">
                    <m:oMathParaPr>
                      <m:jc m:val="centerGroup"/>
                    </m:oMathParaPr>
                    <m:oMath xmlns:m="http://schemas.openxmlformats.org/officeDocument/2006/math">
                      <m:r>
                        <a:rPr lang="ja-JP" altLang="en-US" sz="1100" i="1" dirty="0">
                          <a:latin typeface="Cambria Math" panose="02040503050406030204" pitchFamily="18" charset="0"/>
                        </a:rPr>
                        <m:t>　</m:t>
                      </m:r>
                      <m:r>
                        <a:rPr lang="ja-JP" altLang="en-US" sz="1100" i="1" dirty="0" smtClean="0">
                          <a:latin typeface="Cambria Math" panose="02040503050406030204" pitchFamily="18" charset="0"/>
                        </a:rPr>
                        <m:t>　</m:t>
                      </m:r>
                      <m:r>
                        <a:rPr lang="ja-JP" altLang="en-US" sz="1100" i="1" dirty="0">
                          <a:latin typeface="Cambria Math" panose="02040503050406030204" pitchFamily="18" charset="0"/>
                        </a:rPr>
                        <m:t>　</m:t>
                      </m:r>
                      <m:r>
                        <a:rPr lang="ja-JP" altLang="en-US" sz="1100" i="1" dirty="0" smtClean="0">
                          <a:latin typeface="Cambria Math" panose="02040503050406030204" pitchFamily="18" charset="0"/>
                        </a:rPr>
                        <m:t>　</m:t>
                      </m:r>
                      <m:r>
                        <a:rPr lang="ja-JP" altLang="en-US" sz="1100" i="1" dirty="0">
                          <a:latin typeface="Cambria Math" panose="02040503050406030204" pitchFamily="18" charset="0"/>
                        </a:rPr>
                        <m:t>　</m:t>
                      </m:r>
                      <m:r>
                        <a:rPr lang="en-US" altLang="ja-JP" sz="1100" i="1">
                          <a:latin typeface="Cambria Math" panose="02040503050406030204" pitchFamily="18" charset="0"/>
                        </a:rPr>
                        <m:t>=</m:t>
                      </m:r>
                      <m:f>
                        <m:fPr>
                          <m:ctrlPr>
                            <a:rPr lang="en-US" altLang="ja-JP" sz="1100" i="1">
                              <a:latin typeface="Cambria Math" panose="02040503050406030204" pitchFamily="18" charset="0"/>
                            </a:rPr>
                          </m:ctrlPr>
                        </m:fPr>
                        <m:num>
                          <m:r>
                            <a:rPr lang="en-US" altLang="ja-JP" sz="1100" i="1">
                              <a:latin typeface="Cambria Math" panose="02040503050406030204" pitchFamily="18" charset="0"/>
                            </a:rPr>
                            <m:t>1</m:t>
                          </m:r>
                        </m:num>
                        <m:den>
                          <m:r>
                            <a:rPr lang="ja-JP" altLang="en-US" sz="1100" i="1">
                              <a:latin typeface="Cambria Math" panose="02040503050406030204" pitchFamily="18" charset="0"/>
                            </a:rPr>
                            <m:t>𝜆</m:t>
                          </m:r>
                        </m:den>
                      </m:f>
                      <m:nary>
                        <m:naryPr>
                          <m:chr m:val="∑"/>
                          <m:ctrlPr>
                            <a:rPr lang="en-US" altLang="ja-JP" sz="1100" i="1">
                              <a:latin typeface="Cambria Math" panose="02040503050406030204" pitchFamily="18" charset="0"/>
                            </a:rPr>
                          </m:ctrlPr>
                        </m:naryPr>
                        <m:sub>
                          <m:r>
                            <m:rPr>
                              <m:brk m:alnAt="23"/>
                            </m:rPr>
                            <a:rPr lang="en-US" altLang="ja-JP" sz="1100" i="1">
                              <a:latin typeface="Cambria Math" panose="02040503050406030204" pitchFamily="18" charset="0"/>
                            </a:rPr>
                            <m:t>𝑛</m:t>
                          </m:r>
                          <m:r>
                            <a:rPr lang="en-US" altLang="ja-JP" sz="1100" i="1">
                              <a:latin typeface="Cambria Math" panose="02040503050406030204" pitchFamily="18" charset="0"/>
                            </a:rPr>
                            <m:t>=1</m:t>
                          </m:r>
                        </m:sub>
                        <m:sup>
                          <m:r>
                            <a:rPr lang="en-US" altLang="ja-JP" sz="1100" i="1">
                              <a:latin typeface="Cambria Math" panose="02040503050406030204" pitchFamily="18" charset="0"/>
                            </a:rPr>
                            <m:t>𝑁</m:t>
                          </m:r>
                        </m:sup>
                        <m:e>
                          <m:r>
                            <a:rPr lang="en-US" altLang="ja-JP" sz="1100" b="0" i="1" smtClean="0">
                              <a:latin typeface="Cambria Math" panose="02040503050406030204" pitchFamily="18" charset="0"/>
                            </a:rPr>
                            <m:t>1</m:t>
                          </m:r>
                        </m:e>
                      </m:nary>
                      <m:r>
                        <a:rPr lang="en-US" altLang="ja-JP" sz="1100" b="0" i="1" smtClean="0">
                          <a:latin typeface="Cambria Math" panose="02040503050406030204" pitchFamily="18" charset="0"/>
                        </a:rPr>
                        <m:t>=</m:t>
                      </m:r>
                      <m:f>
                        <m:fPr>
                          <m:ctrlPr>
                            <a:rPr lang="en-US" altLang="ja-JP" sz="1100" i="1">
                              <a:latin typeface="Cambria Math" panose="02040503050406030204" pitchFamily="18" charset="0"/>
                            </a:rPr>
                          </m:ctrlPr>
                        </m:fPr>
                        <m:num>
                          <m:r>
                            <a:rPr lang="en-US" altLang="ja-JP" sz="1100" b="0" i="1" smtClean="0">
                              <a:latin typeface="Cambria Math" panose="02040503050406030204" pitchFamily="18" charset="0"/>
                            </a:rPr>
                            <m:t>𝑁</m:t>
                          </m:r>
                        </m:num>
                        <m:den>
                          <m:r>
                            <a:rPr lang="ja-JP" altLang="en-US" sz="1100" i="1">
                              <a:latin typeface="Cambria Math" panose="02040503050406030204" pitchFamily="18" charset="0"/>
                            </a:rPr>
                            <m:t>𝜆</m:t>
                          </m:r>
                        </m:den>
                      </m:f>
                    </m:oMath>
                  </m:oMathPara>
                </a14:m>
                <a:endParaRPr lang="en-US" altLang="ja-JP" sz="1100" dirty="0" smtClean="0"/>
              </a:p>
              <a:p>
                <a:r>
                  <a:rPr kumimoji="1" lang="ja-JP" altLang="en-US" sz="1100" b="0" dirty="0" smtClean="0"/>
                  <a:t>                     ⇔</a:t>
                </a:r>
                <a14:m>
                  <m:oMath xmlns:m="http://schemas.openxmlformats.org/officeDocument/2006/math">
                    <m:r>
                      <a:rPr kumimoji="1" lang="ja-JP" altLang="en-US" sz="1100" b="0" i="1" smtClean="0">
                        <a:latin typeface="Cambria Math" panose="02040503050406030204" pitchFamily="18" charset="0"/>
                      </a:rPr>
                      <m:t>𝜆</m:t>
                    </m:r>
                    <m:r>
                      <a:rPr kumimoji="1" lang="en-US" altLang="ja-JP" sz="1100" b="0" i="1" smtClean="0">
                        <a:latin typeface="Cambria Math" panose="02040503050406030204" pitchFamily="18" charset="0"/>
                      </a:rPr>
                      <m:t>=</m:t>
                    </m:r>
                    <m:r>
                      <a:rPr kumimoji="1" lang="en-US" altLang="ja-JP" sz="1100" b="0" i="1" smtClean="0">
                        <a:latin typeface="Cambria Math" panose="02040503050406030204" pitchFamily="18" charset="0"/>
                      </a:rPr>
                      <m:t>𝑁</m:t>
                    </m:r>
                  </m:oMath>
                </a14:m>
                <a:endParaRPr kumimoji="1" lang="en-US" altLang="ja-JP" sz="1100" b="0" dirty="0" smtClean="0"/>
              </a:p>
            </p:txBody>
          </p:sp>
        </mc:Choice>
        <mc:Fallback xmlns="">
          <p:sp>
            <p:nvSpPr>
              <p:cNvPr id="82" name="テキスト ボックス 81"/>
              <p:cNvSpPr txBox="1">
                <a:spLocks noRot="1" noChangeAspect="1" noMove="1" noResize="1" noEditPoints="1" noAdjustHandles="1" noChangeArrowheads="1" noChangeShapeType="1" noTextEdit="1"/>
              </p:cNvSpPr>
              <p:nvPr/>
            </p:nvSpPr>
            <p:spPr>
              <a:xfrm>
                <a:off x="12827131" y="7949665"/>
                <a:ext cx="1644681" cy="1935851"/>
              </a:xfrm>
              <a:prstGeom prst="rect">
                <a:avLst/>
              </a:prstGeom>
              <a:blipFill rotWithShape="0">
                <a:blip r:embed="rId27"/>
                <a:stretch>
                  <a:fillRect l="-22963" t="-28616" r="-40370" b="-34591"/>
                </a:stretch>
              </a:blipFill>
              <a:ln>
                <a:noFill/>
              </a:ln>
            </p:spPr>
            <p:txBody>
              <a:bodyPr/>
              <a:lstStyle/>
              <a:p>
                <a:r>
                  <a:rPr lang="ja-JP" altLang="en-US">
                    <a:noFill/>
                  </a:rPr>
                  <a:t> </a:t>
                </a:r>
              </a:p>
            </p:txBody>
          </p:sp>
        </mc:Fallback>
      </mc:AlternateContent>
      <p:sp>
        <p:nvSpPr>
          <p:cNvPr id="83" name="正方形/長方形 82"/>
          <p:cNvSpPr/>
          <p:nvPr/>
        </p:nvSpPr>
        <p:spPr>
          <a:xfrm>
            <a:off x="13894716" y="8547592"/>
            <a:ext cx="468000" cy="540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5" name="直線矢印コネクタ 84"/>
          <p:cNvCxnSpPr>
            <a:stCxn id="83" idx="3"/>
            <a:endCxn id="86" idx="2"/>
          </p:cNvCxnSpPr>
          <p:nvPr/>
        </p:nvCxnSpPr>
        <p:spPr>
          <a:xfrm flipV="1">
            <a:off x="14362716" y="8579144"/>
            <a:ext cx="145151" cy="23844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14406582" y="8296330"/>
            <a:ext cx="202570" cy="282814"/>
          </a:xfrm>
          <a:prstGeom prst="rect">
            <a:avLst/>
          </a:prstGeom>
          <a:noFill/>
          <a:ln>
            <a:solidFill>
              <a:srgbClr val="C00000"/>
            </a:solidFill>
          </a:ln>
        </p:spPr>
        <p:txBody>
          <a:bodyPr wrap="square" rtlCol="0">
            <a:spAutoFit/>
          </a:bodyPr>
          <a:lstStyle/>
          <a:p>
            <a:r>
              <a:rPr kumimoji="1" lang="en-US" altLang="ja-JP" sz="1200" dirty="0" smtClean="0"/>
              <a:t>1</a:t>
            </a:r>
            <a:endParaRPr kumimoji="1" lang="ja-JP" altLang="en-US" sz="1200" dirty="0"/>
          </a:p>
        </p:txBody>
      </p:sp>
      <p:sp>
        <p:nvSpPr>
          <p:cNvPr id="95" name="正方形/長方形 94"/>
          <p:cNvSpPr/>
          <p:nvPr/>
        </p:nvSpPr>
        <p:spPr>
          <a:xfrm>
            <a:off x="12951637" y="7924166"/>
            <a:ext cx="396000" cy="540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6" name="直線矢印コネクタ 95"/>
          <p:cNvCxnSpPr>
            <a:stCxn id="95" idx="2"/>
            <a:endCxn id="100" idx="0"/>
          </p:cNvCxnSpPr>
          <p:nvPr/>
        </p:nvCxnSpPr>
        <p:spPr>
          <a:xfrm flipH="1">
            <a:off x="13082987" y="8464166"/>
            <a:ext cx="66650" cy="24803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0" name="テキスト ボックス 99"/>
          <p:cNvSpPr txBox="1"/>
          <p:nvPr/>
        </p:nvSpPr>
        <p:spPr>
          <a:xfrm>
            <a:off x="12981702" y="8712200"/>
            <a:ext cx="202570" cy="282814"/>
          </a:xfrm>
          <a:prstGeom prst="rect">
            <a:avLst/>
          </a:prstGeom>
          <a:noFill/>
          <a:ln>
            <a:solidFill>
              <a:srgbClr val="C00000"/>
            </a:solidFill>
          </a:ln>
        </p:spPr>
        <p:txBody>
          <a:bodyPr wrap="square" rtlCol="0">
            <a:spAutoFit/>
          </a:bodyPr>
          <a:lstStyle/>
          <a:p>
            <a:r>
              <a:rPr kumimoji="1" lang="en-US" altLang="ja-JP" sz="1200" dirty="0" smtClean="0"/>
              <a:t>1</a:t>
            </a:r>
            <a:endParaRPr kumimoji="1" lang="ja-JP" altLang="en-US" sz="1200" dirty="0"/>
          </a:p>
        </p:txBody>
      </p:sp>
      <p:sp>
        <p:nvSpPr>
          <p:cNvPr id="105" name="正方形/長方形 104"/>
          <p:cNvSpPr/>
          <p:nvPr/>
        </p:nvSpPr>
        <p:spPr>
          <a:xfrm>
            <a:off x="13633450" y="9709149"/>
            <a:ext cx="396000" cy="15352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フリーフォーム 107"/>
          <p:cNvSpPr/>
          <p:nvPr/>
        </p:nvSpPr>
        <p:spPr>
          <a:xfrm>
            <a:off x="9163050" y="9239250"/>
            <a:ext cx="4502150" cy="469899"/>
          </a:xfrm>
          <a:custGeom>
            <a:avLst/>
            <a:gdLst>
              <a:gd name="connsiteX0" fmla="*/ 4311650 w 4311650"/>
              <a:gd name="connsiteY0" fmla="*/ 546100 h 546100"/>
              <a:gd name="connsiteX1" fmla="*/ 3460750 w 4311650"/>
              <a:gd name="connsiteY1" fmla="*/ 107950 h 546100"/>
              <a:gd name="connsiteX2" fmla="*/ 0 w 4311650"/>
              <a:gd name="connsiteY2" fmla="*/ 107950 h 546100"/>
              <a:gd name="connsiteX3" fmla="*/ 6350 w 4311650"/>
              <a:gd name="connsiteY3" fmla="*/ 0 h 546100"/>
            </a:gdLst>
            <a:ahLst/>
            <a:cxnLst>
              <a:cxn ang="0">
                <a:pos x="connsiteX0" y="connsiteY0"/>
              </a:cxn>
              <a:cxn ang="0">
                <a:pos x="connsiteX1" y="connsiteY1"/>
              </a:cxn>
              <a:cxn ang="0">
                <a:pos x="connsiteX2" y="connsiteY2"/>
              </a:cxn>
              <a:cxn ang="0">
                <a:pos x="connsiteX3" y="connsiteY3"/>
              </a:cxn>
            </a:cxnLst>
            <a:rect l="l" t="t" r="r" b="b"/>
            <a:pathLst>
              <a:path w="4311650" h="546100">
                <a:moveTo>
                  <a:pt x="4311650" y="546100"/>
                </a:moveTo>
                <a:lnTo>
                  <a:pt x="3460750" y="107950"/>
                </a:lnTo>
                <a:lnTo>
                  <a:pt x="0" y="107950"/>
                </a:lnTo>
                <a:lnTo>
                  <a:pt x="6350" y="0"/>
                </a:lnTo>
              </a:path>
            </a:pathLst>
          </a:custGeom>
          <a:noFill/>
          <a:ln w="63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p:cNvSpPr/>
          <p:nvPr/>
        </p:nvSpPr>
        <p:spPr>
          <a:xfrm>
            <a:off x="581981" y="1934837"/>
            <a:ext cx="576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3" name="正方形/長方形 112"/>
          <p:cNvSpPr/>
          <p:nvPr/>
        </p:nvSpPr>
        <p:spPr>
          <a:xfrm>
            <a:off x="787626" y="4513105"/>
            <a:ext cx="576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4" name="正方形/長方形 113"/>
          <p:cNvSpPr/>
          <p:nvPr/>
        </p:nvSpPr>
        <p:spPr>
          <a:xfrm>
            <a:off x="5329162" y="693160"/>
            <a:ext cx="576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Tree>
    <p:extLst>
      <p:ext uri="{BB962C8B-B14F-4D97-AF65-F5344CB8AC3E}">
        <p14:creationId xmlns:p14="http://schemas.microsoft.com/office/powerpoint/2010/main" val="2902241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tretch>
            <a:fillRect/>
          </a:stretch>
        </p:blipFill>
        <p:spPr>
          <a:xfrm>
            <a:off x="0" y="0"/>
            <a:ext cx="4139397" cy="1531010"/>
          </a:xfrm>
          <a:prstGeom prst="rect">
            <a:avLst/>
          </a:prstGeom>
        </p:spPr>
      </p:pic>
      <p:pic>
        <p:nvPicPr>
          <p:cNvPr id="5" name="図 4"/>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contrast="40000"/>
                    </a14:imgEffect>
                  </a14:imgLayer>
                </a14:imgProps>
              </a:ext>
            </a:extLst>
          </a:blip>
          <a:srcRect t="1" b="-349"/>
          <a:stretch/>
        </p:blipFill>
        <p:spPr>
          <a:xfrm>
            <a:off x="0" y="1531010"/>
            <a:ext cx="4189013" cy="5974690"/>
          </a:xfrm>
          <a:prstGeom prst="rect">
            <a:avLst/>
          </a:prstGeom>
        </p:spPr>
      </p:pic>
      <p:pic>
        <p:nvPicPr>
          <p:cNvPr id="6" name="図 5"/>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Effect>
                      <a14:brightnessContrast contrast="40000"/>
                    </a14:imgEffect>
                  </a14:imgLayer>
                </a14:imgProps>
              </a:ext>
            </a:extLst>
          </a:blip>
          <a:srcRect t="46071"/>
          <a:stretch/>
        </p:blipFill>
        <p:spPr>
          <a:xfrm>
            <a:off x="4247601" y="0"/>
            <a:ext cx="4139397" cy="3165018"/>
          </a:xfrm>
          <a:prstGeom prst="rect">
            <a:avLst/>
          </a:prstGeom>
        </p:spPr>
      </p:pic>
      <p:pic>
        <p:nvPicPr>
          <p:cNvPr id="9" name="図 8"/>
          <p:cNvPicPr>
            <a:picLocks noChangeAspect="1"/>
          </p:cNvPicPr>
          <p:nvPr/>
        </p:nvPicPr>
        <p:blipFill rotWithShape="1">
          <a:blip r:embed="rId9">
            <a:extLst>
              <a:ext uri="{BEBA8EAE-BF5A-486C-A8C5-ECC9F3942E4B}">
                <a14:imgProps xmlns:a14="http://schemas.microsoft.com/office/drawing/2010/main">
                  <a14:imgLayer r:embed="rId10">
                    <a14:imgEffect>
                      <a14:sharpenSoften amount="50000"/>
                    </a14:imgEffect>
                    <a14:imgEffect>
                      <a14:brightnessContrast contrast="40000"/>
                    </a14:imgEffect>
                  </a14:imgLayer>
                </a14:imgProps>
              </a:ext>
            </a:extLst>
          </a:blip>
          <a:srcRect b="85943"/>
          <a:stretch/>
        </p:blipFill>
        <p:spPr>
          <a:xfrm>
            <a:off x="4247601" y="3201060"/>
            <a:ext cx="4125221" cy="872795"/>
          </a:xfrm>
          <a:prstGeom prst="rect">
            <a:avLst/>
          </a:prstGeom>
        </p:spPr>
      </p:pic>
      <p:pic>
        <p:nvPicPr>
          <p:cNvPr id="11" name="図 10"/>
          <p:cNvPicPr>
            <a:picLocks noChangeAspect="1"/>
          </p:cNvPicPr>
          <p:nvPr/>
        </p:nvPicPr>
        <p:blipFill rotWithShape="1">
          <a:blip r:embed="rId11">
            <a:extLst>
              <a:ext uri="{BEBA8EAE-BF5A-486C-A8C5-ECC9F3942E4B}">
                <a14:imgProps xmlns:a14="http://schemas.microsoft.com/office/drawing/2010/main">
                  <a14:imgLayer r:embed="rId12">
                    <a14:imgEffect>
                      <a14:sharpenSoften amount="50000"/>
                    </a14:imgEffect>
                    <a14:imgEffect>
                      <a14:brightnessContrast contrast="40000"/>
                    </a14:imgEffect>
                  </a14:imgLayer>
                </a14:imgProps>
              </a:ext>
            </a:extLst>
          </a:blip>
          <a:srcRect t="43502"/>
          <a:stretch/>
        </p:blipFill>
        <p:spPr>
          <a:xfrm>
            <a:off x="8443702" y="54927"/>
            <a:ext cx="4146485" cy="1085248"/>
          </a:xfrm>
          <a:prstGeom prst="rect">
            <a:avLst/>
          </a:prstGeom>
        </p:spPr>
      </p:pic>
      <p:pic>
        <p:nvPicPr>
          <p:cNvPr id="12" name="図 11"/>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Effect>
                      <a14:brightnessContrast contrast="40000"/>
                    </a14:imgEffect>
                  </a14:imgLayer>
                </a14:imgProps>
              </a:ext>
            </a:extLst>
          </a:blip>
          <a:srcRect b="54124"/>
          <a:stretch/>
        </p:blipFill>
        <p:spPr>
          <a:xfrm>
            <a:off x="0" y="7505700"/>
            <a:ext cx="4139397" cy="2692400"/>
          </a:xfrm>
          <a:prstGeom prst="rect">
            <a:avLst/>
          </a:prstGeom>
        </p:spPr>
      </p:pic>
      <p:pic>
        <p:nvPicPr>
          <p:cNvPr id="13" name="図 12"/>
          <p:cNvPicPr>
            <a:picLocks noChangeAspect="1"/>
          </p:cNvPicPr>
          <p:nvPr/>
        </p:nvPicPr>
        <p:blipFill rotWithShape="1">
          <a:blip r:embed="rId9">
            <a:extLst>
              <a:ext uri="{BEBA8EAE-BF5A-486C-A8C5-ECC9F3942E4B}">
                <a14:imgProps xmlns:a14="http://schemas.microsoft.com/office/drawing/2010/main">
                  <a14:imgLayer r:embed="rId10">
                    <a14:imgEffect>
                      <a14:sharpenSoften amount="50000"/>
                    </a14:imgEffect>
                    <a14:imgEffect>
                      <a14:brightnessContrast contrast="40000"/>
                    </a14:imgEffect>
                  </a14:imgLayer>
                </a14:imgProps>
              </a:ext>
            </a:extLst>
          </a:blip>
          <a:srcRect t="15708" b="-227"/>
          <a:stretch/>
        </p:blipFill>
        <p:spPr>
          <a:xfrm>
            <a:off x="4233425" y="4073854"/>
            <a:ext cx="4125221" cy="5247945"/>
          </a:xfrm>
          <a:prstGeom prst="rect">
            <a:avLst/>
          </a:prstGeom>
        </p:spPr>
      </p:pic>
      <p:pic>
        <p:nvPicPr>
          <p:cNvPr id="14" name="図 13"/>
          <p:cNvPicPr>
            <a:picLocks noChangeAspect="1"/>
          </p:cNvPicPr>
          <p:nvPr/>
        </p:nvPicPr>
        <p:blipFill>
          <a:blip r:embed="rId13">
            <a:extLst>
              <a:ext uri="{BEBA8EAE-BF5A-486C-A8C5-ECC9F3942E4B}">
                <a14:imgProps xmlns:a14="http://schemas.microsoft.com/office/drawing/2010/main">
                  <a14:imgLayer r:embed="rId14">
                    <a14:imgEffect>
                      <a14:sharpenSoften amount="50000"/>
                    </a14:imgEffect>
                    <a14:imgEffect>
                      <a14:brightnessContrast contrast="40000"/>
                    </a14:imgEffect>
                  </a14:imgLayer>
                </a14:imgProps>
              </a:ext>
            </a:extLst>
          </a:blip>
          <a:stretch>
            <a:fillRect/>
          </a:stretch>
        </p:blipFill>
        <p:spPr>
          <a:xfrm>
            <a:off x="8450790" y="1166837"/>
            <a:ext cx="4139397" cy="3466036"/>
          </a:xfrm>
          <a:prstGeom prst="rect">
            <a:avLst/>
          </a:prstGeom>
        </p:spPr>
      </p:pic>
      <p:pic>
        <p:nvPicPr>
          <p:cNvPr id="15" name="図 14"/>
          <p:cNvPicPr>
            <a:picLocks noChangeAspect="1"/>
          </p:cNvPicPr>
          <p:nvPr/>
        </p:nvPicPr>
        <p:blipFill>
          <a:blip r:embed="rId15">
            <a:extLst>
              <a:ext uri="{BEBA8EAE-BF5A-486C-A8C5-ECC9F3942E4B}">
                <a14:imgProps xmlns:a14="http://schemas.microsoft.com/office/drawing/2010/main">
                  <a14:imgLayer r:embed="rId16">
                    <a14:imgEffect>
                      <a14:sharpenSoften amount="50000"/>
                    </a14:imgEffect>
                    <a14:imgEffect>
                      <a14:brightnessContrast contrast="40000"/>
                    </a14:imgEffect>
                  </a14:imgLayer>
                </a14:imgProps>
              </a:ext>
            </a:extLst>
          </a:blip>
          <a:stretch>
            <a:fillRect/>
          </a:stretch>
        </p:blipFill>
        <p:spPr>
          <a:xfrm>
            <a:off x="8464966" y="4659535"/>
            <a:ext cx="4132309" cy="5075014"/>
          </a:xfrm>
          <a:prstGeom prst="rect">
            <a:avLst/>
          </a:prstGeom>
        </p:spPr>
      </p:pic>
      <p:pic>
        <p:nvPicPr>
          <p:cNvPr id="16" name="図 15"/>
          <p:cNvPicPr>
            <a:picLocks noChangeAspect="1"/>
          </p:cNvPicPr>
          <p:nvPr/>
        </p:nvPicPr>
        <p:blipFill rotWithShape="1">
          <a:blip r:embed="rId11">
            <a:extLst>
              <a:ext uri="{BEBA8EAE-BF5A-486C-A8C5-ECC9F3942E4B}">
                <a14:imgProps xmlns:a14="http://schemas.microsoft.com/office/drawing/2010/main">
                  <a14:imgLayer r:embed="rId12">
                    <a14:imgEffect>
                      <a14:sharpenSoften amount="50000"/>
                    </a14:imgEffect>
                    <a14:imgEffect>
                      <a14:brightnessContrast contrast="40000"/>
                    </a14:imgEffect>
                  </a14:imgLayer>
                </a14:imgProps>
              </a:ext>
            </a:extLst>
          </a:blip>
          <a:srcRect b="57024"/>
          <a:stretch/>
        </p:blipFill>
        <p:spPr>
          <a:xfrm>
            <a:off x="4189013" y="9321799"/>
            <a:ext cx="4146485" cy="825501"/>
          </a:xfrm>
          <a:prstGeom prst="rect">
            <a:avLst/>
          </a:prstGeom>
        </p:spPr>
      </p:pic>
      <p:sp>
        <p:nvSpPr>
          <p:cNvPr id="17" name="正方形/長方形 16"/>
          <p:cNvSpPr/>
          <p:nvPr/>
        </p:nvSpPr>
        <p:spPr>
          <a:xfrm>
            <a:off x="1378140" y="2644956"/>
            <a:ext cx="72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8" name="正方形/長方形 17"/>
          <p:cNvSpPr/>
          <p:nvPr/>
        </p:nvSpPr>
        <p:spPr>
          <a:xfrm>
            <a:off x="2063295" y="3798842"/>
            <a:ext cx="252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9" name="正方形/長方形 18"/>
          <p:cNvSpPr/>
          <p:nvPr/>
        </p:nvSpPr>
        <p:spPr>
          <a:xfrm>
            <a:off x="473981" y="5945505"/>
            <a:ext cx="108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0" name="正方形/長方形 19"/>
          <p:cNvSpPr/>
          <p:nvPr/>
        </p:nvSpPr>
        <p:spPr>
          <a:xfrm>
            <a:off x="1732369" y="5945505"/>
            <a:ext cx="108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1" name="正方形/長方形 20"/>
          <p:cNvSpPr/>
          <p:nvPr/>
        </p:nvSpPr>
        <p:spPr>
          <a:xfrm>
            <a:off x="490492" y="6800931"/>
            <a:ext cx="108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2" name="正方形/長方形 21"/>
          <p:cNvSpPr/>
          <p:nvPr/>
        </p:nvSpPr>
        <p:spPr>
          <a:xfrm>
            <a:off x="2163168" y="6831873"/>
            <a:ext cx="108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3" name="正方形/長方形 22"/>
          <p:cNvSpPr/>
          <p:nvPr/>
        </p:nvSpPr>
        <p:spPr>
          <a:xfrm>
            <a:off x="4375057" y="910829"/>
            <a:ext cx="144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4" name="正方形/長方形 23"/>
          <p:cNvSpPr/>
          <p:nvPr/>
        </p:nvSpPr>
        <p:spPr>
          <a:xfrm>
            <a:off x="4984657" y="1505209"/>
            <a:ext cx="144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5" name="正方形/長方形 24"/>
          <p:cNvSpPr/>
          <p:nvPr/>
        </p:nvSpPr>
        <p:spPr>
          <a:xfrm>
            <a:off x="6019462" y="2087611"/>
            <a:ext cx="234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6" name="正方形/長方形 25"/>
          <p:cNvSpPr/>
          <p:nvPr/>
        </p:nvSpPr>
        <p:spPr>
          <a:xfrm>
            <a:off x="5671162" y="3288072"/>
            <a:ext cx="234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7" name="正方形/長方形 26"/>
          <p:cNvSpPr/>
          <p:nvPr/>
        </p:nvSpPr>
        <p:spPr>
          <a:xfrm>
            <a:off x="6329999" y="3418271"/>
            <a:ext cx="234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8" name="正方形/長方形 27"/>
          <p:cNvSpPr/>
          <p:nvPr/>
        </p:nvSpPr>
        <p:spPr>
          <a:xfrm>
            <a:off x="6359442" y="3864195"/>
            <a:ext cx="234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9" name="正方形/長方形 28"/>
          <p:cNvSpPr/>
          <p:nvPr/>
        </p:nvSpPr>
        <p:spPr>
          <a:xfrm>
            <a:off x="5544162" y="3746504"/>
            <a:ext cx="234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0" name="正方形/長方形 29"/>
          <p:cNvSpPr/>
          <p:nvPr/>
        </p:nvSpPr>
        <p:spPr>
          <a:xfrm>
            <a:off x="5011657" y="4061153"/>
            <a:ext cx="540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1" name="正方形/長方形 30"/>
          <p:cNvSpPr/>
          <p:nvPr/>
        </p:nvSpPr>
        <p:spPr>
          <a:xfrm>
            <a:off x="5077210" y="6653382"/>
            <a:ext cx="72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2" name="正方形/長方形 31"/>
          <p:cNvSpPr/>
          <p:nvPr/>
        </p:nvSpPr>
        <p:spPr>
          <a:xfrm>
            <a:off x="5742162" y="6648636"/>
            <a:ext cx="72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3" name="正方形/長方形 32"/>
          <p:cNvSpPr/>
          <p:nvPr/>
        </p:nvSpPr>
        <p:spPr>
          <a:xfrm>
            <a:off x="5947462" y="6643827"/>
            <a:ext cx="72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4" name="正方形/長方形 33"/>
          <p:cNvSpPr/>
          <p:nvPr/>
        </p:nvSpPr>
        <p:spPr>
          <a:xfrm>
            <a:off x="5218366" y="6926931"/>
            <a:ext cx="36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5" name="正方形/長方形 34"/>
          <p:cNvSpPr/>
          <p:nvPr/>
        </p:nvSpPr>
        <p:spPr>
          <a:xfrm>
            <a:off x="5850580" y="6957873"/>
            <a:ext cx="36000" cy="9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6" name="正方形/長方形 35"/>
          <p:cNvSpPr/>
          <p:nvPr/>
        </p:nvSpPr>
        <p:spPr>
          <a:xfrm>
            <a:off x="6041339" y="6957873"/>
            <a:ext cx="36000" cy="9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7" name="正方形/長方形 36"/>
          <p:cNvSpPr/>
          <p:nvPr/>
        </p:nvSpPr>
        <p:spPr>
          <a:xfrm>
            <a:off x="5377862" y="7500272"/>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8" name="正方形/長方形 37"/>
          <p:cNvSpPr/>
          <p:nvPr/>
        </p:nvSpPr>
        <p:spPr>
          <a:xfrm>
            <a:off x="5767637" y="7718085"/>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 name="フリーフォーム 1"/>
          <p:cNvSpPr/>
          <p:nvPr/>
        </p:nvSpPr>
        <p:spPr>
          <a:xfrm>
            <a:off x="6010469" y="3606800"/>
            <a:ext cx="2346131" cy="4140200"/>
          </a:xfrm>
          <a:custGeom>
            <a:avLst/>
            <a:gdLst>
              <a:gd name="connsiteX0" fmla="*/ 0 w 2235200"/>
              <a:gd name="connsiteY0" fmla="*/ 4140200 h 4140200"/>
              <a:gd name="connsiteX1" fmla="*/ 355600 w 2235200"/>
              <a:gd name="connsiteY1" fmla="*/ 4076700 h 4140200"/>
              <a:gd name="connsiteX2" fmla="*/ 2235200 w 2235200"/>
              <a:gd name="connsiteY2" fmla="*/ 4089400 h 4140200"/>
              <a:gd name="connsiteX3" fmla="*/ 2235200 w 2235200"/>
              <a:gd name="connsiteY3" fmla="*/ 0 h 4140200"/>
              <a:gd name="connsiteX4" fmla="*/ 965200 w 2235200"/>
              <a:gd name="connsiteY4" fmla="*/ 0 h 414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200" h="4140200">
                <a:moveTo>
                  <a:pt x="0" y="4140200"/>
                </a:moveTo>
                <a:lnTo>
                  <a:pt x="355600" y="4076700"/>
                </a:lnTo>
                <a:lnTo>
                  <a:pt x="2235200" y="4089400"/>
                </a:lnTo>
                <a:lnTo>
                  <a:pt x="2235200" y="0"/>
                </a:lnTo>
                <a:lnTo>
                  <a:pt x="965200" y="0"/>
                </a:lnTo>
              </a:path>
            </a:pathLst>
          </a:custGeom>
          <a:noFill/>
          <a:ln w="63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7164590" y="3203875"/>
            <a:ext cx="1282493" cy="400110"/>
          </a:xfrm>
          <a:prstGeom prst="rect">
            <a:avLst/>
          </a:prstGeom>
          <a:noFill/>
        </p:spPr>
        <p:txBody>
          <a:bodyPr wrap="square" rtlCol="0">
            <a:spAutoFit/>
          </a:bodyPr>
          <a:lstStyle/>
          <a:p>
            <a:r>
              <a:rPr kumimoji="1" lang="ja-JP" altLang="en-US" sz="1000" dirty="0" smtClean="0">
                <a:solidFill>
                  <a:srgbClr val="C00000"/>
                </a:solidFill>
              </a:rPr>
              <a:t>真面目に両辺を</a:t>
            </a:r>
            <a:endParaRPr kumimoji="1" lang="en-US" altLang="ja-JP" sz="1000" dirty="0" smtClean="0">
              <a:solidFill>
                <a:srgbClr val="C00000"/>
              </a:solidFill>
            </a:endParaRPr>
          </a:p>
          <a:p>
            <a:r>
              <a:rPr kumimoji="1" lang="ja-JP" altLang="en-US" sz="1000" dirty="0" smtClean="0">
                <a:solidFill>
                  <a:srgbClr val="C00000"/>
                </a:solidFill>
              </a:rPr>
              <a:t>計算すると一致する</a:t>
            </a:r>
            <a:endParaRPr kumimoji="1" lang="ja-JP" altLang="en-US" sz="1000" dirty="0">
              <a:solidFill>
                <a:srgbClr val="C00000"/>
              </a:solidFill>
            </a:endParaRPr>
          </a:p>
        </p:txBody>
      </p:sp>
      <p:sp>
        <p:nvSpPr>
          <p:cNvPr id="39" name="正方形/長方形 38"/>
          <p:cNvSpPr/>
          <p:nvPr/>
        </p:nvSpPr>
        <p:spPr>
          <a:xfrm>
            <a:off x="5164601" y="7949665"/>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0" name="正方形/長方形 39"/>
          <p:cNvSpPr/>
          <p:nvPr/>
        </p:nvSpPr>
        <p:spPr>
          <a:xfrm>
            <a:off x="5186357" y="8176115"/>
            <a:ext cx="32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1" name="正方形/長方形 40"/>
          <p:cNvSpPr/>
          <p:nvPr/>
        </p:nvSpPr>
        <p:spPr>
          <a:xfrm>
            <a:off x="5697239" y="9134714"/>
            <a:ext cx="32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pic>
        <p:nvPicPr>
          <p:cNvPr id="42" name="図 41"/>
          <p:cNvPicPr>
            <a:picLocks noChangeAspect="1"/>
          </p:cNvPicPr>
          <p:nvPr/>
        </p:nvPicPr>
        <p:blipFill rotWithShape="1">
          <a:blip r:embed="rId17" cstate="print">
            <a:extLst>
              <a:ext uri="{BEBA8EAE-BF5A-486C-A8C5-ECC9F3942E4B}">
                <a14:imgProps xmlns:a14="http://schemas.microsoft.com/office/drawing/2010/main">
                  <a14:imgLayer r:embed="rId18">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4929" r="2399"/>
          <a:stretch/>
        </p:blipFill>
        <p:spPr>
          <a:xfrm>
            <a:off x="8452266" y="9748511"/>
            <a:ext cx="2345909" cy="409520"/>
          </a:xfrm>
          <a:prstGeom prst="rect">
            <a:avLst/>
          </a:prstGeom>
          <a:ln>
            <a:solidFill>
              <a:srgbClr val="C00000"/>
            </a:solidFill>
          </a:ln>
        </p:spPr>
      </p:pic>
      <p:sp>
        <p:nvSpPr>
          <p:cNvPr id="7" name="フリーフォーム 6"/>
          <p:cNvSpPr/>
          <p:nvPr/>
        </p:nvSpPr>
        <p:spPr>
          <a:xfrm>
            <a:off x="6210300" y="9505950"/>
            <a:ext cx="2238375" cy="238125"/>
          </a:xfrm>
          <a:custGeom>
            <a:avLst/>
            <a:gdLst>
              <a:gd name="connsiteX0" fmla="*/ 2238375 w 2238375"/>
              <a:gd name="connsiteY0" fmla="*/ 238125 h 238125"/>
              <a:gd name="connsiteX1" fmla="*/ 2171700 w 2238375"/>
              <a:gd name="connsiteY1" fmla="*/ 0 h 238125"/>
              <a:gd name="connsiteX2" fmla="*/ 142875 w 2238375"/>
              <a:gd name="connsiteY2" fmla="*/ 0 h 238125"/>
              <a:gd name="connsiteX3" fmla="*/ 0 w 2238375"/>
              <a:gd name="connsiteY3" fmla="*/ 28575 h 238125"/>
            </a:gdLst>
            <a:ahLst/>
            <a:cxnLst>
              <a:cxn ang="0">
                <a:pos x="connsiteX0" y="connsiteY0"/>
              </a:cxn>
              <a:cxn ang="0">
                <a:pos x="connsiteX1" y="connsiteY1"/>
              </a:cxn>
              <a:cxn ang="0">
                <a:pos x="connsiteX2" y="connsiteY2"/>
              </a:cxn>
              <a:cxn ang="0">
                <a:pos x="connsiteX3" y="connsiteY3"/>
              </a:cxn>
            </a:cxnLst>
            <a:rect l="l" t="t" r="r" b="b"/>
            <a:pathLst>
              <a:path w="2238375" h="238125">
                <a:moveTo>
                  <a:pt x="2238375" y="238125"/>
                </a:moveTo>
                <a:lnTo>
                  <a:pt x="2171700" y="0"/>
                </a:lnTo>
                <a:lnTo>
                  <a:pt x="142875" y="0"/>
                </a:lnTo>
                <a:lnTo>
                  <a:pt x="0" y="28575"/>
                </a:lnTo>
              </a:path>
            </a:pathLst>
          </a:custGeom>
          <a:noFill/>
          <a:ln w="63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7"/>
          <p:cNvSpPr/>
          <p:nvPr/>
        </p:nvSpPr>
        <p:spPr>
          <a:xfrm>
            <a:off x="4203700" y="6858000"/>
            <a:ext cx="1219200" cy="2717800"/>
          </a:xfrm>
          <a:custGeom>
            <a:avLst/>
            <a:gdLst>
              <a:gd name="connsiteX0" fmla="*/ 342900 w 1219200"/>
              <a:gd name="connsiteY0" fmla="*/ 0 h 2717800"/>
              <a:gd name="connsiteX1" fmla="*/ 0 w 1219200"/>
              <a:gd name="connsiteY1" fmla="*/ 419100 h 2717800"/>
              <a:gd name="connsiteX2" fmla="*/ 12700 w 1219200"/>
              <a:gd name="connsiteY2" fmla="*/ 2679700 h 2717800"/>
              <a:gd name="connsiteX3" fmla="*/ 1117600 w 1219200"/>
              <a:gd name="connsiteY3" fmla="*/ 2654300 h 2717800"/>
              <a:gd name="connsiteX4" fmla="*/ 1219200 w 1219200"/>
              <a:gd name="connsiteY4" fmla="*/ 2717800 h 27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2717800">
                <a:moveTo>
                  <a:pt x="342900" y="0"/>
                </a:moveTo>
                <a:lnTo>
                  <a:pt x="0" y="419100"/>
                </a:lnTo>
                <a:cubicBezTo>
                  <a:pt x="4233" y="1172633"/>
                  <a:pt x="8467" y="1926167"/>
                  <a:pt x="12700" y="2679700"/>
                </a:cubicBezTo>
                <a:lnTo>
                  <a:pt x="1117600" y="2654300"/>
                </a:lnTo>
                <a:lnTo>
                  <a:pt x="1219200" y="2717800"/>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5913239" y="9968378"/>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4" name="正方形/長方形 43"/>
          <p:cNvSpPr/>
          <p:nvPr/>
        </p:nvSpPr>
        <p:spPr>
          <a:xfrm>
            <a:off x="11133601" y="316965"/>
            <a:ext cx="360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pic>
        <p:nvPicPr>
          <p:cNvPr id="45" name="図 44"/>
          <p:cNvPicPr>
            <a:picLocks noChangeAspect="1"/>
          </p:cNvPicPr>
          <p:nvPr/>
        </p:nvPicPr>
        <p:blipFill rotWithShape="1">
          <a:blip r:embed="rId19">
            <a:extLst>
              <a:ext uri="{BEBA8EAE-BF5A-486C-A8C5-ECC9F3942E4B}">
                <a14:imgProps xmlns:a14="http://schemas.microsoft.com/office/drawing/2010/main">
                  <a14:imgLayer r:embed="rId20">
                    <a14:imgEffect>
                      <a14:sharpenSoften amount="50000"/>
                    </a14:imgEffect>
                    <a14:imgEffect>
                      <a14:brightnessContrast contrast="40000"/>
                    </a14:imgEffect>
                  </a14:imgLayer>
                </a14:imgProps>
              </a:ext>
            </a:extLst>
          </a:blip>
          <a:srcRect l="7868" t="-29" r="3307" b="91534"/>
          <a:stretch/>
        </p:blipFill>
        <p:spPr>
          <a:xfrm>
            <a:off x="9889326" y="975428"/>
            <a:ext cx="2678754" cy="294571"/>
          </a:xfrm>
          <a:prstGeom prst="rect">
            <a:avLst/>
          </a:prstGeom>
          <a:ln>
            <a:solidFill>
              <a:srgbClr val="C00000"/>
            </a:solidFill>
          </a:ln>
        </p:spPr>
      </p:pic>
      <p:sp>
        <p:nvSpPr>
          <p:cNvPr id="47" name="フリーフォーム 46"/>
          <p:cNvSpPr/>
          <p:nvPr/>
        </p:nvSpPr>
        <p:spPr>
          <a:xfrm>
            <a:off x="9563100" y="457200"/>
            <a:ext cx="3098800" cy="520700"/>
          </a:xfrm>
          <a:custGeom>
            <a:avLst/>
            <a:gdLst>
              <a:gd name="connsiteX0" fmla="*/ 2997200 w 3098800"/>
              <a:gd name="connsiteY0" fmla="*/ 520700 h 520700"/>
              <a:gd name="connsiteX1" fmla="*/ 3098800 w 3098800"/>
              <a:gd name="connsiteY1" fmla="*/ 381000 h 520700"/>
              <a:gd name="connsiteX2" fmla="*/ 3098800 w 3098800"/>
              <a:gd name="connsiteY2" fmla="*/ 50800 h 520700"/>
              <a:gd name="connsiteX3" fmla="*/ 127000 w 3098800"/>
              <a:gd name="connsiteY3" fmla="*/ 63500 h 520700"/>
              <a:gd name="connsiteX4" fmla="*/ 0 w 3098800"/>
              <a:gd name="connsiteY4" fmla="*/ 0 h 52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8800" h="520700">
                <a:moveTo>
                  <a:pt x="2997200" y="520700"/>
                </a:moveTo>
                <a:lnTo>
                  <a:pt x="3098800" y="381000"/>
                </a:lnTo>
                <a:lnTo>
                  <a:pt x="3098800" y="50800"/>
                </a:lnTo>
                <a:lnTo>
                  <a:pt x="127000" y="63500"/>
                </a:lnTo>
                <a:lnTo>
                  <a:pt x="0" y="0"/>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フリーフォーム 48"/>
          <p:cNvSpPr/>
          <p:nvPr/>
        </p:nvSpPr>
        <p:spPr>
          <a:xfrm>
            <a:off x="6324600" y="1181100"/>
            <a:ext cx="4622800" cy="7531100"/>
          </a:xfrm>
          <a:custGeom>
            <a:avLst/>
            <a:gdLst>
              <a:gd name="connsiteX0" fmla="*/ 0 w 4622800"/>
              <a:gd name="connsiteY0" fmla="*/ 7531100 h 7531100"/>
              <a:gd name="connsiteX1" fmla="*/ 215900 w 4622800"/>
              <a:gd name="connsiteY1" fmla="*/ 7454900 h 7531100"/>
              <a:gd name="connsiteX2" fmla="*/ 2133600 w 4622800"/>
              <a:gd name="connsiteY2" fmla="*/ 7454900 h 7531100"/>
              <a:gd name="connsiteX3" fmla="*/ 2108200 w 4622800"/>
              <a:gd name="connsiteY3" fmla="*/ 165100 h 7531100"/>
              <a:gd name="connsiteX4" fmla="*/ 4622800 w 4622800"/>
              <a:gd name="connsiteY4" fmla="*/ 165100 h 7531100"/>
              <a:gd name="connsiteX5" fmla="*/ 4610100 w 4622800"/>
              <a:gd name="connsiteY5" fmla="*/ 0 h 753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2800" h="7531100">
                <a:moveTo>
                  <a:pt x="0" y="7531100"/>
                </a:moveTo>
                <a:lnTo>
                  <a:pt x="215900" y="7454900"/>
                </a:lnTo>
                <a:lnTo>
                  <a:pt x="2133600" y="7454900"/>
                </a:lnTo>
                <a:cubicBezTo>
                  <a:pt x="2125133" y="5024967"/>
                  <a:pt x="2116667" y="2595033"/>
                  <a:pt x="2108200" y="165100"/>
                </a:cubicBezTo>
                <a:lnTo>
                  <a:pt x="4622800" y="165100"/>
                </a:lnTo>
                <a:lnTo>
                  <a:pt x="4610100" y="0"/>
                </a:ln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6985000" y="8877300"/>
            <a:ext cx="252000" cy="1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フリーフォーム 50"/>
          <p:cNvSpPr/>
          <p:nvPr/>
        </p:nvSpPr>
        <p:spPr>
          <a:xfrm>
            <a:off x="7226300" y="1231900"/>
            <a:ext cx="5422900" cy="7785100"/>
          </a:xfrm>
          <a:custGeom>
            <a:avLst/>
            <a:gdLst>
              <a:gd name="connsiteX0" fmla="*/ 0 w 5422900"/>
              <a:gd name="connsiteY0" fmla="*/ 7785100 h 7785100"/>
              <a:gd name="connsiteX1" fmla="*/ 1257300 w 5422900"/>
              <a:gd name="connsiteY1" fmla="*/ 7785100 h 7785100"/>
              <a:gd name="connsiteX2" fmla="*/ 1409700 w 5422900"/>
              <a:gd name="connsiteY2" fmla="*/ 7670800 h 7785100"/>
              <a:gd name="connsiteX3" fmla="*/ 5410200 w 5422900"/>
              <a:gd name="connsiteY3" fmla="*/ 7658100 h 7785100"/>
              <a:gd name="connsiteX4" fmla="*/ 5422900 w 5422900"/>
              <a:gd name="connsiteY4" fmla="*/ 190500 h 7785100"/>
              <a:gd name="connsiteX5" fmla="*/ 4864100 w 5422900"/>
              <a:gd name="connsiteY5" fmla="*/ 0 h 778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2900" h="7785100">
                <a:moveTo>
                  <a:pt x="0" y="7785100"/>
                </a:moveTo>
                <a:lnTo>
                  <a:pt x="1257300" y="7785100"/>
                </a:lnTo>
                <a:lnTo>
                  <a:pt x="1409700" y="7670800"/>
                </a:lnTo>
                <a:lnTo>
                  <a:pt x="5410200" y="7658100"/>
                </a:lnTo>
                <a:cubicBezTo>
                  <a:pt x="5414433" y="5168900"/>
                  <a:pt x="5418667" y="2679700"/>
                  <a:pt x="5422900" y="190500"/>
                </a:cubicBezTo>
                <a:lnTo>
                  <a:pt x="4864100" y="0"/>
                </a:ln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2" name="テキスト ボックス 51"/>
              <p:cNvSpPr txBox="1"/>
              <p:nvPr/>
            </p:nvSpPr>
            <p:spPr>
              <a:xfrm>
                <a:off x="12661900" y="1181100"/>
                <a:ext cx="2540000" cy="4893647"/>
              </a:xfrm>
              <a:prstGeom prst="rect">
                <a:avLst/>
              </a:prstGeom>
              <a:noFill/>
            </p:spPr>
            <p:txBody>
              <a:bodyPr wrap="square" rtlCol="0">
                <a:spAutoFit/>
              </a:bodyPr>
              <a:lstStyle/>
              <a:p>
                <a:r>
                  <a:rPr kumimoji="1" lang="ja-JP" altLang="en-US" sz="1200" dirty="0" smtClean="0"/>
                  <a:t>分母の</a:t>
                </a:r>
                <a:r>
                  <a:rPr lang="en-US" altLang="ja-JP" sz="1200" dirty="0" smtClean="0"/>
                  <a:t>q</a:t>
                </a:r>
                <a:r>
                  <a:rPr lang="ja-JP" altLang="en-US" sz="1200" dirty="0"/>
                  <a:t> </a:t>
                </a:r>
                <a:r>
                  <a:rPr lang="ja-JP" altLang="en-US" sz="1200" dirty="0" smtClean="0"/>
                  <a:t>も含めた式では等号条件が成立し</a:t>
                </a:r>
                <a14:m>
                  <m:oMath xmlns:m="http://schemas.openxmlformats.org/officeDocument/2006/math">
                    <m:r>
                      <a:rPr lang="en-US" altLang="ja-JP" sz="1200" b="0" i="1" smtClean="0">
                        <a:latin typeface="Cambria Math" panose="02040503050406030204" pitchFamily="18" charset="0"/>
                      </a:rPr>
                      <m:t>𝐿</m:t>
                    </m:r>
                    <m:d>
                      <m:dPr>
                        <m:ctrlPr>
                          <a:rPr lang="en-US" altLang="ja-JP" sz="1200" b="0" i="1" smtClean="0">
                            <a:latin typeface="Cambria Math" panose="02040503050406030204" pitchFamily="18" charset="0"/>
                          </a:rPr>
                        </m:ctrlPr>
                      </m:dPr>
                      <m:e>
                        <m:r>
                          <a:rPr lang="el-GR" altLang="ja-JP" sz="1200" b="1" i="1" smtClean="0">
                            <a:latin typeface="Cambria Math" panose="02040503050406030204" pitchFamily="18" charset="0"/>
                            <a:ea typeface="Cambria Math" panose="02040503050406030204" pitchFamily="18" charset="0"/>
                          </a:rPr>
                          <m:t>𝜣</m:t>
                        </m:r>
                      </m:e>
                      <m:e>
                        <m:r>
                          <a:rPr lang="en-US" altLang="ja-JP" sz="1200" b="1" i="1" smtClean="0">
                            <a:latin typeface="Cambria Math" panose="02040503050406030204" pitchFamily="18" charset="0"/>
                          </a:rPr>
                          <m:t>𝑫</m:t>
                        </m:r>
                      </m:e>
                    </m:d>
                    <m:r>
                      <a:rPr lang="en-US" altLang="ja-JP" sz="1200" b="0" i="1" smtClean="0">
                        <a:latin typeface="Cambria Math" panose="02040503050406030204" pitchFamily="18" charset="0"/>
                      </a:rPr>
                      <m:t>=</m:t>
                    </m:r>
                    <m:r>
                      <a:rPr lang="en-US" altLang="ja-JP" sz="1200" i="1">
                        <a:latin typeface="Cambria Math" panose="02040503050406030204" pitchFamily="18" charset="0"/>
                      </a:rPr>
                      <m:t>𝐿</m:t>
                    </m:r>
                    <m:d>
                      <m:dPr>
                        <m:ctrlPr>
                          <a:rPr lang="en-US" altLang="ja-JP" sz="1200" i="1">
                            <a:latin typeface="Cambria Math" panose="02040503050406030204" pitchFamily="18" charset="0"/>
                          </a:rPr>
                        </m:ctrlPr>
                      </m:dPr>
                      <m:e>
                        <m:r>
                          <a:rPr lang="el-GR" altLang="ja-JP" sz="1200" b="1" i="1">
                            <a:latin typeface="Cambria Math" panose="02040503050406030204" pitchFamily="18" charset="0"/>
                            <a:ea typeface="Cambria Math" panose="02040503050406030204" pitchFamily="18" charset="0"/>
                          </a:rPr>
                          <m:t>𝜣</m:t>
                        </m:r>
                      </m:e>
                      <m:e>
                        <m:r>
                          <a:rPr lang="en-US" altLang="ja-JP" sz="1200" b="1" i="1">
                            <a:latin typeface="Cambria Math" panose="02040503050406030204" pitchFamily="18" charset="0"/>
                          </a:rPr>
                          <m:t>𝑫</m:t>
                        </m:r>
                        <m:r>
                          <a:rPr lang="en-US" altLang="ja-JP" sz="1200" b="0" i="1" smtClean="0">
                            <a:latin typeface="Cambria Math" panose="02040503050406030204" pitchFamily="18" charset="0"/>
                          </a:rPr>
                          <m:t>,</m:t>
                        </m:r>
                        <m:r>
                          <a:rPr lang="en-US" altLang="ja-JP" sz="1200" b="1" i="1" smtClean="0">
                            <a:latin typeface="Cambria Math" panose="02040503050406030204" pitchFamily="18" charset="0"/>
                          </a:rPr>
                          <m:t>𝒁</m:t>
                        </m:r>
                      </m:e>
                    </m:d>
                  </m:oMath>
                </a14:m>
                <a:r>
                  <a:rPr lang="ja-JP" altLang="en-US" sz="1200" dirty="0" smtClean="0"/>
                  <a:t>となる．</a:t>
                </a:r>
                <a:endParaRPr lang="en-US" altLang="ja-JP" sz="1200" dirty="0" smtClean="0"/>
              </a:p>
              <a:p>
                <a:r>
                  <a:rPr lang="ja-JP" altLang="en-US" sz="1200" dirty="0"/>
                  <a:t>すると</a:t>
                </a:r>
                <a:r>
                  <a:rPr lang="ja-JP" altLang="en-US" sz="1200" dirty="0" smtClean="0"/>
                  <a:t>，</a:t>
                </a:r>
                <a:r>
                  <a:rPr lang="en-US" altLang="ja-JP" sz="1200" dirty="0" smtClean="0"/>
                  <a:t>ln</a:t>
                </a:r>
                <a:r>
                  <a:rPr lang="ja-JP" altLang="en-US" sz="1200" dirty="0" smtClean="0"/>
                  <a:t>の中に複数の正規分布が表れる複雑な式になってしまう．そこで，分母の</a:t>
                </a:r>
                <a:r>
                  <a:rPr lang="en-US" altLang="ja-JP" sz="1200" dirty="0" smtClean="0"/>
                  <a:t>q</a:t>
                </a:r>
                <a:r>
                  <a:rPr lang="ja-JP" altLang="en-US" sz="1200" dirty="0" smtClean="0"/>
                  <a:t>は仮のパラメータ</a:t>
                </a:r>
                <a14:m>
                  <m:oMath xmlns:m="http://schemas.openxmlformats.org/officeDocument/2006/math">
                    <m:r>
                      <a:rPr lang="el-GR" altLang="ja-JP" sz="1200" b="1" i="1">
                        <a:latin typeface="Cambria Math" panose="02040503050406030204" pitchFamily="18" charset="0"/>
                        <a:ea typeface="Cambria Math" panose="02040503050406030204" pitchFamily="18" charset="0"/>
                      </a:rPr>
                      <m:t>𝜣</m:t>
                    </m:r>
                  </m:oMath>
                </a14:m>
                <a:r>
                  <a:rPr lang="ja-JP" altLang="en-US" sz="1200" dirty="0" smtClean="0"/>
                  <a:t>で計算した定数として近似してしまう．絶対値は変わるけど，相対的な大小関係は担保されているのだと思う．</a:t>
                </a:r>
                <a:endParaRPr lang="en-US" altLang="ja-JP" sz="1200" dirty="0" smtClean="0"/>
              </a:p>
              <a:p>
                <a:r>
                  <a:rPr lang="ja-JP" altLang="en-US" sz="1200" dirty="0" smtClean="0"/>
                  <a:t>当然そんな思い切った近似では当然元の目的関数とは違う形になるんだけど，それでもいいからとりあえず最大値を取る時のパラメータを求める．</a:t>
                </a:r>
                <a:endParaRPr lang="en-US" altLang="ja-JP" sz="1200" dirty="0" smtClean="0"/>
              </a:p>
              <a:p>
                <a:endParaRPr lang="en-US" altLang="ja-JP" sz="1200" dirty="0"/>
              </a:p>
              <a:p>
                <a:endParaRPr lang="en-US" altLang="ja-JP" sz="1200" dirty="0" smtClean="0"/>
              </a:p>
              <a:p>
                <a:endParaRPr lang="en-US" altLang="ja-JP" sz="1200" dirty="0"/>
              </a:p>
              <a:p>
                <a:endParaRPr lang="en-US" altLang="ja-JP" sz="1200" dirty="0" smtClean="0"/>
              </a:p>
              <a:p>
                <a:endParaRPr lang="en-US" altLang="ja-JP" sz="1200" dirty="0"/>
              </a:p>
              <a:p>
                <a:endParaRPr lang="en-US" altLang="ja-JP" sz="1200" dirty="0" smtClean="0"/>
              </a:p>
              <a:p>
                <a:endParaRPr lang="en-US" altLang="ja-JP" sz="1200" dirty="0"/>
              </a:p>
              <a:p>
                <a:endParaRPr lang="en-US" altLang="ja-JP" sz="1200" dirty="0" smtClean="0"/>
              </a:p>
              <a:p>
                <a:endParaRPr lang="en-US" altLang="ja-JP" sz="1200" dirty="0"/>
              </a:p>
              <a:p>
                <a:r>
                  <a:rPr lang="ja-JP" altLang="en-US" sz="1200" dirty="0" smtClean="0"/>
                  <a:t>そのパラメータを使って</a:t>
                </a:r>
                <a:r>
                  <a:rPr lang="en-US" altLang="ja-JP" sz="1200" dirty="0" smtClean="0"/>
                  <a:t>q</a:t>
                </a:r>
                <a:r>
                  <a:rPr lang="ja-JP" altLang="en-US" sz="1200" dirty="0" smtClean="0"/>
                  <a:t>を求めるが，これは式</a:t>
                </a:r>
                <a:r>
                  <a:rPr lang="en-US" altLang="ja-JP" sz="1200" dirty="0" smtClean="0"/>
                  <a:t>(3.61)</a:t>
                </a:r>
                <a:r>
                  <a:rPr lang="ja-JP" altLang="en-US" sz="1200" dirty="0" smtClean="0"/>
                  <a:t>をそのまま使って求めているので，正しい目的関数に乗った値を取る．</a:t>
                </a:r>
                <a:endParaRPr lang="en-US" altLang="ja-JP" sz="1200" dirty="0" smtClean="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12661900" y="1181100"/>
                <a:ext cx="2540000" cy="4893647"/>
              </a:xfrm>
              <a:prstGeom prst="rect">
                <a:avLst/>
              </a:prstGeom>
              <a:blipFill rotWithShape="0">
                <a:blip r:embed="rId21"/>
                <a:stretch>
                  <a:fillRect t="-249" r="-1199"/>
                </a:stretch>
              </a:blipFill>
            </p:spPr>
            <p:txBody>
              <a:bodyPr/>
              <a:lstStyle/>
              <a:p>
                <a:r>
                  <a:rPr lang="ja-JP" altLang="en-US">
                    <a:noFill/>
                  </a:rPr>
                  <a:t> </a:t>
                </a:r>
              </a:p>
            </p:txBody>
          </p:sp>
        </mc:Fallback>
      </mc:AlternateContent>
      <p:pic>
        <p:nvPicPr>
          <p:cNvPr id="53" name="図 52"/>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12696507" y="3478434"/>
            <a:ext cx="2290941" cy="1549401"/>
          </a:xfrm>
          <a:prstGeom prst="rect">
            <a:avLst/>
          </a:prstGeom>
        </p:spPr>
      </p:pic>
      <p:pic>
        <p:nvPicPr>
          <p:cNvPr id="54" name="図 53"/>
          <p:cNvPicPr>
            <a:picLocks noChangeAspect="1"/>
          </p:cNvPicPr>
          <p:nvPr/>
        </p:nvPicPr>
        <p:blipFill rotWithShape="1">
          <a:blip r:embed="rId23" cstate="screen">
            <a:extLst>
              <a:ext uri="{28A0092B-C50C-407E-A947-70E740481C1C}">
                <a14:useLocalDpi xmlns:a14="http://schemas.microsoft.com/office/drawing/2010/main"/>
              </a:ext>
            </a:extLst>
          </a:blip>
          <a:srcRect/>
          <a:stretch/>
        </p:blipFill>
        <p:spPr>
          <a:xfrm>
            <a:off x="12829468" y="5866772"/>
            <a:ext cx="2095500" cy="1549401"/>
          </a:xfrm>
          <a:prstGeom prst="rect">
            <a:avLst/>
          </a:prstGeom>
        </p:spPr>
      </p:pic>
      <p:sp>
        <p:nvSpPr>
          <p:cNvPr id="55" name="正方形/長方形 54"/>
          <p:cNvSpPr/>
          <p:nvPr/>
        </p:nvSpPr>
        <p:spPr>
          <a:xfrm>
            <a:off x="11372750" y="4067155"/>
            <a:ext cx="216000" cy="263545"/>
          </a:xfrm>
          <a:prstGeom prst="rect">
            <a:avLst/>
          </a:prstGeom>
          <a:noFill/>
          <a:ln w="63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cxnSp>
        <p:nvCxnSpPr>
          <p:cNvPr id="57" name="直線矢印コネクタ 56"/>
          <p:cNvCxnSpPr/>
          <p:nvPr/>
        </p:nvCxnSpPr>
        <p:spPr>
          <a:xfrm flipH="1">
            <a:off x="11709400" y="3060700"/>
            <a:ext cx="939800"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テキスト ボックス 57"/>
              <p:cNvSpPr txBox="1"/>
              <p:nvPr/>
            </p:nvSpPr>
            <p:spPr>
              <a:xfrm>
                <a:off x="9995212" y="3395114"/>
                <a:ext cx="2566678" cy="577081"/>
              </a:xfrm>
              <a:prstGeom prst="rect">
                <a:avLst/>
              </a:prstGeom>
              <a:noFill/>
            </p:spPr>
            <p:txBody>
              <a:bodyPr wrap="square" rtlCol="0">
                <a:spAutoFit/>
              </a:bodyPr>
              <a:lstStyle/>
              <a:p>
                <a14:m>
                  <m:oMath xmlns:m="http://schemas.openxmlformats.org/officeDocument/2006/math">
                    <m:sSub>
                      <m:sSubPr>
                        <m:ctrlPr>
                          <a:rPr lang="en-US" altLang="ja-JP" sz="1050" i="1">
                            <a:latin typeface="Cambria Math" panose="02040503050406030204" pitchFamily="18" charset="0"/>
                          </a:rPr>
                        </m:ctrlPr>
                      </m:sSubPr>
                      <m:e>
                        <m:r>
                          <a:rPr lang="en-US" altLang="ja-JP" sz="1050" i="1">
                            <a:latin typeface="Cambria Math" panose="02040503050406030204" pitchFamily="18" charset="0"/>
                          </a:rPr>
                          <m:t>𝑞</m:t>
                        </m:r>
                      </m:e>
                      <m:sub>
                        <m:r>
                          <a:rPr lang="en-US" altLang="ja-JP" sz="1050" i="1">
                            <a:latin typeface="Cambria Math" panose="02040503050406030204" pitchFamily="18" charset="0"/>
                          </a:rPr>
                          <m:t>𝑘</m:t>
                        </m:r>
                      </m:sub>
                    </m:sSub>
                    <m:r>
                      <a:rPr lang="ja-JP" altLang="en-US" sz="1050" i="1" dirty="0">
                        <a:latin typeface="Cambria Math" panose="02040503050406030204" pitchFamily="18" charset="0"/>
                      </a:rPr>
                      <m:t>は</m:t>
                    </m:r>
                  </m:oMath>
                </a14:m>
                <a:r>
                  <a:rPr lang="ja-JP" altLang="en-US" sz="1050" dirty="0" smtClean="0"/>
                  <a:t>真面目にやると</a:t>
                </a:r>
                <a14:m>
                  <m:oMath xmlns:m="http://schemas.openxmlformats.org/officeDocument/2006/math">
                    <m:sSub>
                      <m:sSubPr>
                        <m:ctrlPr>
                          <a:rPr kumimoji="1" lang="en-US" altLang="ja-JP" sz="1050" i="1" smtClean="0">
                            <a:latin typeface="Cambria Math" panose="02040503050406030204" pitchFamily="18" charset="0"/>
                          </a:rPr>
                        </m:ctrlPr>
                      </m:sSubPr>
                      <m:e>
                        <m:r>
                          <a:rPr lang="ja-JP" altLang="en-US" sz="1050" b="1" i="1">
                            <a:latin typeface="Cambria Math" panose="02040503050406030204" pitchFamily="18" charset="0"/>
                          </a:rPr>
                          <m:t>𝝁</m:t>
                        </m:r>
                      </m:e>
                      <m:sub>
                        <m:r>
                          <a:rPr kumimoji="1" lang="en-US" altLang="ja-JP" sz="1050" b="0" i="1" smtClean="0">
                            <a:latin typeface="Cambria Math" panose="02040503050406030204" pitchFamily="18" charset="0"/>
                          </a:rPr>
                          <m:t>𝑘</m:t>
                        </m:r>
                      </m:sub>
                    </m:sSub>
                  </m:oMath>
                </a14:m>
                <a:r>
                  <a:rPr kumimoji="1" lang="ja-JP" altLang="en-US" sz="1050" dirty="0" smtClean="0"/>
                  <a:t>や</a:t>
                </a:r>
                <a14:m>
                  <m:oMath xmlns:m="http://schemas.openxmlformats.org/officeDocument/2006/math">
                    <m:sSub>
                      <m:sSubPr>
                        <m:ctrlPr>
                          <a:rPr lang="en-US" altLang="ja-JP" sz="1050" i="1">
                            <a:latin typeface="Cambria Math" panose="02040503050406030204" pitchFamily="18" charset="0"/>
                          </a:rPr>
                        </m:ctrlPr>
                      </m:sSubPr>
                      <m:e>
                        <m:r>
                          <a:rPr lang="el-GR" altLang="ja-JP" sz="1050" b="0" i="1">
                            <a:latin typeface="Cambria Math" panose="02040503050406030204" pitchFamily="18" charset="0"/>
                            <a:ea typeface="Cambria Math" panose="02040503050406030204" pitchFamily="18" charset="0"/>
                          </a:rPr>
                          <m:t>𝛴</m:t>
                        </m:r>
                      </m:e>
                      <m:sub>
                        <m:r>
                          <a:rPr lang="en-US" altLang="ja-JP" sz="1050" i="1">
                            <a:latin typeface="Cambria Math" panose="02040503050406030204" pitchFamily="18" charset="0"/>
                          </a:rPr>
                          <m:t>𝑘</m:t>
                        </m:r>
                      </m:sub>
                    </m:sSub>
                  </m:oMath>
                </a14:m>
                <a:r>
                  <a:rPr kumimoji="1" lang="ja-JP" altLang="en-US" sz="1050" dirty="0" smtClean="0"/>
                  <a:t>に依存するんだけど，仮のパラメータで</a:t>
                </a:r>
                <a14:m>
                  <m:oMath xmlns:m="http://schemas.openxmlformats.org/officeDocument/2006/math">
                    <m:sSub>
                      <m:sSubPr>
                        <m:ctrlPr>
                          <a:rPr lang="en-US" altLang="ja-JP" sz="1050" i="1">
                            <a:latin typeface="Cambria Math" panose="02040503050406030204" pitchFamily="18" charset="0"/>
                          </a:rPr>
                        </m:ctrlPr>
                      </m:sSubPr>
                      <m:e>
                        <m:r>
                          <a:rPr lang="en-US" altLang="ja-JP" sz="1050" b="0" i="1" smtClean="0">
                            <a:latin typeface="Cambria Math" panose="02040503050406030204" pitchFamily="18" charset="0"/>
                          </a:rPr>
                          <m:t>𝑞</m:t>
                        </m:r>
                      </m:e>
                      <m:sub>
                        <m:r>
                          <a:rPr lang="en-US" altLang="ja-JP" sz="1050" i="1">
                            <a:latin typeface="Cambria Math" panose="02040503050406030204" pitchFamily="18" charset="0"/>
                          </a:rPr>
                          <m:t>𝑘</m:t>
                        </m:r>
                      </m:sub>
                    </m:sSub>
                    <m:r>
                      <a:rPr lang="ja-JP" altLang="en-US" sz="1050" i="1" dirty="0">
                        <a:latin typeface="Cambria Math" panose="02040503050406030204" pitchFamily="18" charset="0"/>
                      </a:rPr>
                      <m:t>は</m:t>
                    </m:r>
                  </m:oMath>
                </a14:m>
                <a:r>
                  <a:rPr kumimoji="1" lang="ja-JP" altLang="en-US" sz="1050" dirty="0" smtClean="0"/>
                  <a:t>計算済みの定数として扱うので，偏微分で消える．</a:t>
                </a:r>
                <a:endParaRPr kumimoji="1" lang="ja-JP" altLang="en-US" sz="1050" dirty="0"/>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9995212" y="3395114"/>
                <a:ext cx="2566678" cy="577081"/>
              </a:xfrm>
              <a:prstGeom prst="rect">
                <a:avLst/>
              </a:prstGeom>
              <a:blipFill rotWithShape="0">
                <a:blip r:embed="rId24"/>
                <a:stretch>
                  <a:fillRect b="-3158"/>
                </a:stretch>
              </a:blipFill>
            </p:spPr>
            <p:txBody>
              <a:bodyPr/>
              <a:lstStyle/>
              <a:p>
                <a:r>
                  <a:rPr lang="ja-JP" altLang="en-US">
                    <a:noFill/>
                  </a:rPr>
                  <a:t> </a:t>
                </a:r>
              </a:p>
            </p:txBody>
          </p:sp>
        </mc:Fallback>
      </mc:AlternateContent>
      <p:sp>
        <p:nvSpPr>
          <p:cNvPr id="59" name="正方形/長方形 58"/>
          <p:cNvSpPr/>
          <p:nvPr/>
        </p:nvSpPr>
        <p:spPr>
          <a:xfrm>
            <a:off x="10068221" y="3394498"/>
            <a:ext cx="2413833" cy="547488"/>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0" name="正方形/長方形 59"/>
          <p:cNvSpPr/>
          <p:nvPr/>
        </p:nvSpPr>
        <p:spPr>
          <a:xfrm>
            <a:off x="11229781" y="3463763"/>
            <a:ext cx="14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1" name="正方形/長方形 60"/>
          <p:cNvSpPr/>
          <p:nvPr/>
        </p:nvSpPr>
        <p:spPr>
          <a:xfrm>
            <a:off x="11517783" y="3451063"/>
            <a:ext cx="14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2" name="正方形/長方形 61"/>
          <p:cNvSpPr/>
          <p:nvPr/>
        </p:nvSpPr>
        <p:spPr>
          <a:xfrm>
            <a:off x="10512577" y="3603158"/>
            <a:ext cx="14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3" name="正方形/長方形 62"/>
          <p:cNvSpPr/>
          <p:nvPr/>
        </p:nvSpPr>
        <p:spPr>
          <a:xfrm>
            <a:off x="12039600" y="3602523"/>
            <a:ext cx="25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4" name="正方形/長方形 63"/>
          <p:cNvSpPr/>
          <p:nvPr/>
        </p:nvSpPr>
        <p:spPr>
          <a:xfrm>
            <a:off x="11252612" y="3757518"/>
            <a:ext cx="39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6" name="フリーフォーム 65"/>
          <p:cNvSpPr/>
          <p:nvPr/>
        </p:nvSpPr>
        <p:spPr>
          <a:xfrm>
            <a:off x="11544300" y="3886200"/>
            <a:ext cx="88900" cy="190500"/>
          </a:xfrm>
          <a:custGeom>
            <a:avLst/>
            <a:gdLst>
              <a:gd name="connsiteX0" fmla="*/ 88900 w 88900"/>
              <a:gd name="connsiteY0" fmla="*/ 0 h 190500"/>
              <a:gd name="connsiteX1" fmla="*/ 0 w 88900"/>
              <a:gd name="connsiteY1" fmla="*/ 190500 h 190500"/>
            </a:gdLst>
            <a:ahLst/>
            <a:cxnLst>
              <a:cxn ang="0">
                <a:pos x="connsiteX0" y="connsiteY0"/>
              </a:cxn>
              <a:cxn ang="0">
                <a:pos x="connsiteX1" y="connsiteY1"/>
              </a:cxn>
            </a:cxnLst>
            <a:rect l="l" t="t" r="r" b="b"/>
            <a:pathLst>
              <a:path w="88900" h="190500">
                <a:moveTo>
                  <a:pt x="88900" y="0"/>
                </a:moveTo>
                <a:lnTo>
                  <a:pt x="0" y="190500"/>
                </a:ln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8" name="テキスト ボックス 67"/>
              <p:cNvSpPr txBox="1"/>
              <p:nvPr/>
            </p:nvSpPr>
            <p:spPr>
              <a:xfrm>
                <a:off x="11580037" y="4311218"/>
                <a:ext cx="981853" cy="253916"/>
              </a:xfrm>
              <a:prstGeom prst="rect">
                <a:avLst/>
              </a:prstGeom>
              <a:noFill/>
            </p:spPr>
            <p:txBody>
              <a:bodyPr wrap="square" rtlCol="0">
                <a:spAutoFit/>
              </a:bodyPr>
              <a:lstStyle/>
              <a:p>
                <a14:m>
                  <m:oMath xmlns:m="http://schemas.openxmlformats.org/officeDocument/2006/math">
                    <m:sSub>
                      <m:sSubPr>
                        <m:ctrlPr>
                          <a:rPr lang="en-US" altLang="ja-JP" sz="1050" i="1">
                            <a:latin typeface="Cambria Math" panose="02040503050406030204" pitchFamily="18" charset="0"/>
                          </a:rPr>
                        </m:ctrlPr>
                      </m:sSubPr>
                      <m:e>
                        <m:r>
                          <a:rPr lang="en-US" altLang="ja-JP" sz="1050" i="1">
                            <a:latin typeface="Cambria Math" panose="02040503050406030204" pitchFamily="18" charset="0"/>
                          </a:rPr>
                          <m:t>𝑞</m:t>
                        </m:r>
                      </m:e>
                      <m:sub>
                        <m:r>
                          <a:rPr lang="en-US" altLang="ja-JP" sz="1050" i="1">
                            <a:latin typeface="Cambria Math" panose="02040503050406030204" pitchFamily="18" charset="0"/>
                          </a:rPr>
                          <m:t>𝑘</m:t>
                        </m:r>
                      </m:sub>
                    </m:sSub>
                    <m:r>
                      <a:rPr lang="ja-JP" altLang="en-US" sz="1050" i="1" dirty="0">
                        <a:latin typeface="Cambria Math" panose="02040503050406030204" pitchFamily="18" charset="0"/>
                      </a:rPr>
                      <m:t>が</m:t>
                    </m:r>
                  </m:oMath>
                </a14:m>
                <a:r>
                  <a:rPr lang="ja-JP" altLang="en-US" sz="1050" dirty="0" smtClean="0"/>
                  <a:t>消える！</a:t>
                </a:r>
                <a:endParaRPr kumimoji="1" lang="ja-JP" altLang="en-US" sz="1050" dirty="0"/>
              </a:p>
            </p:txBody>
          </p:sp>
        </mc:Choice>
        <mc:Fallback xmlns="">
          <p:sp>
            <p:nvSpPr>
              <p:cNvPr id="68" name="テキスト ボックス 67"/>
              <p:cNvSpPr txBox="1">
                <a:spLocks noRot="1" noChangeAspect="1" noMove="1" noResize="1" noEditPoints="1" noAdjustHandles="1" noChangeArrowheads="1" noChangeShapeType="1" noTextEdit="1"/>
              </p:cNvSpPr>
              <p:nvPr/>
            </p:nvSpPr>
            <p:spPr>
              <a:xfrm>
                <a:off x="11580037" y="4311218"/>
                <a:ext cx="981853" cy="253916"/>
              </a:xfrm>
              <a:prstGeom prst="rect">
                <a:avLst/>
              </a:prstGeom>
              <a:blipFill rotWithShape="0">
                <a:blip r:embed="rId25"/>
                <a:stretch>
                  <a:fillRect b="-9524"/>
                </a:stretch>
              </a:blipFill>
            </p:spPr>
            <p:txBody>
              <a:bodyPr/>
              <a:lstStyle/>
              <a:p>
                <a:r>
                  <a:rPr lang="ja-JP" altLang="en-US">
                    <a:noFill/>
                  </a:rPr>
                  <a:t> </a:t>
                </a:r>
              </a:p>
            </p:txBody>
          </p:sp>
        </mc:Fallback>
      </mc:AlternateContent>
      <p:sp>
        <p:nvSpPr>
          <p:cNvPr id="69" name="正方形/長方形 68"/>
          <p:cNvSpPr/>
          <p:nvPr/>
        </p:nvSpPr>
        <p:spPr>
          <a:xfrm>
            <a:off x="9304874" y="4741926"/>
            <a:ext cx="216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70" name="正方形/長方形 69"/>
          <p:cNvSpPr/>
          <p:nvPr/>
        </p:nvSpPr>
        <p:spPr>
          <a:xfrm>
            <a:off x="9520874" y="4741926"/>
            <a:ext cx="234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71" name="正方形/長方形 70"/>
          <p:cNvSpPr/>
          <p:nvPr/>
        </p:nvSpPr>
        <p:spPr>
          <a:xfrm>
            <a:off x="9419023" y="5159651"/>
            <a:ext cx="234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72" name="正方形/長方形 71"/>
          <p:cNvSpPr/>
          <p:nvPr/>
        </p:nvSpPr>
        <p:spPr>
          <a:xfrm>
            <a:off x="9318543" y="6758485"/>
            <a:ext cx="234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73" name="正方形/長方形 72"/>
          <p:cNvSpPr/>
          <p:nvPr/>
        </p:nvSpPr>
        <p:spPr>
          <a:xfrm>
            <a:off x="9772326" y="6542485"/>
            <a:ext cx="234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74" name="正方形/長方形 73"/>
          <p:cNvSpPr/>
          <p:nvPr/>
        </p:nvSpPr>
        <p:spPr>
          <a:xfrm>
            <a:off x="10015971" y="6542485"/>
            <a:ext cx="612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75" name="正方形/長方形 74"/>
          <p:cNvSpPr/>
          <p:nvPr/>
        </p:nvSpPr>
        <p:spPr>
          <a:xfrm>
            <a:off x="10651252" y="6542485"/>
            <a:ext cx="612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76" name="正方形/長方形 75"/>
          <p:cNvSpPr/>
          <p:nvPr/>
        </p:nvSpPr>
        <p:spPr>
          <a:xfrm>
            <a:off x="9456221" y="8991391"/>
            <a:ext cx="216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mc:AlternateContent xmlns:mc="http://schemas.openxmlformats.org/markup-compatibility/2006" xmlns:a14="http://schemas.microsoft.com/office/drawing/2010/main">
        <mc:Choice Requires="a14">
          <p:sp>
            <p:nvSpPr>
              <p:cNvPr id="77" name="テキスト ボックス 76"/>
              <p:cNvSpPr txBox="1"/>
              <p:nvPr/>
            </p:nvSpPr>
            <p:spPr>
              <a:xfrm>
                <a:off x="12798764" y="7466973"/>
                <a:ext cx="1025473" cy="406393"/>
              </a:xfrm>
              <a:prstGeom prst="rect">
                <a:avLst/>
              </a:prstGeom>
              <a:noFill/>
              <a:ln>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200" i="1" smtClean="0">
                              <a:latin typeface="Cambria Math" panose="02040503050406030204" pitchFamily="18" charset="0"/>
                            </a:rPr>
                          </m:ctrlPr>
                        </m:sSubPr>
                        <m:e>
                          <m:r>
                            <a:rPr lang="ja-JP" altLang="en-US" sz="1200" i="1">
                              <a:latin typeface="Cambria Math" panose="02040503050406030204" pitchFamily="18" charset="0"/>
                            </a:rPr>
                            <m:t>𝜋</m:t>
                          </m:r>
                        </m:e>
                        <m:sub>
                          <m:r>
                            <a:rPr kumimoji="1" lang="en-US" altLang="ja-JP" sz="1200" b="0" i="1" smtClean="0">
                              <a:latin typeface="Cambria Math" panose="02040503050406030204" pitchFamily="18" charset="0"/>
                            </a:rPr>
                            <m:t>𝑘</m:t>
                          </m:r>
                        </m:sub>
                      </m:sSub>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nary>
                            <m:naryPr>
                              <m:chr m:val="∑"/>
                              <m:ctrlPr>
                                <a:rPr kumimoji="1" lang="en-US" altLang="ja-JP" sz="1200" b="0" i="1" smtClean="0">
                                  <a:latin typeface="Cambria Math" panose="02040503050406030204" pitchFamily="18" charset="0"/>
                                </a:rPr>
                              </m:ctrlPr>
                            </m:naryPr>
                            <m:sub>
                              <m:r>
                                <m:rPr>
                                  <m:brk m:alnAt="23"/>
                                </m:rPr>
                                <a:rPr kumimoji="1" lang="en-US" altLang="ja-JP" sz="1200" b="0" i="1" smtClean="0">
                                  <a:latin typeface="Cambria Math" panose="02040503050406030204" pitchFamily="18" charset="0"/>
                                </a:rPr>
                                <m:t>𝑛</m:t>
                              </m:r>
                              <m:r>
                                <a:rPr kumimoji="1" lang="en-US" altLang="ja-JP" sz="1200" b="0" i="1" smtClean="0">
                                  <a:latin typeface="Cambria Math" panose="02040503050406030204" pitchFamily="18" charset="0"/>
                                </a:rPr>
                                <m:t>=1</m:t>
                              </m:r>
                            </m:sub>
                            <m:sup>
                              <m:r>
                                <a:rPr kumimoji="1" lang="en-US" altLang="ja-JP" sz="1200" b="0" i="1" smtClean="0">
                                  <a:latin typeface="Cambria Math" panose="02040503050406030204" pitchFamily="18" charset="0"/>
                                </a:rPr>
                                <m:t>𝑁</m:t>
                              </m:r>
                            </m:sup>
                            <m:e>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𝑞</m:t>
                                  </m:r>
                                </m:e>
                                <m:sub>
                                  <m:r>
                                    <a:rPr kumimoji="1" lang="en-US" altLang="ja-JP" sz="1200" b="0" i="1" smtClean="0">
                                      <a:latin typeface="Cambria Math" panose="02040503050406030204" pitchFamily="18" charset="0"/>
                                    </a:rPr>
                                    <m:t>𝑘</m:t>
                                  </m:r>
                                </m:sub>
                                <m:sup>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𝑛</m:t>
                                  </m:r>
                                  <m:r>
                                    <a:rPr kumimoji="1" lang="en-US" altLang="ja-JP" sz="1200" b="0" i="1" smtClean="0">
                                      <a:latin typeface="Cambria Math" panose="02040503050406030204" pitchFamily="18" charset="0"/>
                                    </a:rPr>
                                    <m:t>)</m:t>
                                  </m:r>
                                </m:sup>
                              </m:sSubSup>
                            </m:e>
                          </m:nary>
                        </m:num>
                        <m:den>
                          <m:r>
                            <a:rPr kumimoji="1" lang="ja-JP" altLang="en-US" sz="1200" b="0" i="1" smtClean="0">
                              <a:latin typeface="Cambria Math" panose="02040503050406030204" pitchFamily="18" charset="0"/>
                            </a:rPr>
                            <m:t>𝜆</m:t>
                          </m:r>
                        </m:den>
                      </m:f>
                    </m:oMath>
                  </m:oMathPara>
                </a14:m>
                <a:endParaRPr kumimoji="1" lang="en-US" altLang="ja-JP" sz="1200" dirty="0" smtClean="0"/>
              </a:p>
            </p:txBody>
          </p:sp>
        </mc:Choice>
        <mc:Fallback xmlns="">
          <p:sp>
            <p:nvSpPr>
              <p:cNvPr id="77" name="テキスト ボックス 76"/>
              <p:cNvSpPr txBox="1">
                <a:spLocks noRot="1" noChangeAspect="1" noMove="1" noResize="1" noEditPoints="1" noAdjustHandles="1" noChangeArrowheads="1" noChangeShapeType="1" noTextEdit="1"/>
              </p:cNvSpPr>
              <p:nvPr/>
            </p:nvSpPr>
            <p:spPr>
              <a:xfrm>
                <a:off x="12798764" y="7466973"/>
                <a:ext cx="1025473" cy="406393"/>
              </a:xfrm>
              <a:prstGeom prst="rect">
                <a:avLst/>
              </a:prstGeom>
              <a:blipFill rotWithShape="0">
                <a:blip r:embed="rId26"/>
                <a:stretch>
                  <a:fillRect l="-1176" t="-65217" r="-2941" b="-69565"/>
                </a:stretch>
              </a:blipFill>
              <a:ln>
                <a:solidFill>
                  <a:srgbClr val="C00000"/>
                </a:solidFill>
              </a:ln>
            </p:spPr>
            <p:txBody>
              <a:bodyPr/>
              <a:lstStyle/>
              <a:p>
                <a:r>
                  <a:rPr lang="ja-JP" altLang="en-US">
                    <a:noFill/>
                  </a:rPr>
                  <a:t> </a:t>
                </a:r>
              </a:p>
            </p:txBody>
          </p:sp>
        </mc:Fallback>
      </mc:AlternateContent>
      <p:cxnSp>
        <p:nvCxnSpPr>
          <p:cNvPr id="79" name="直線矢印コネクタ 78"/>
          <p:cNvCxnSpPr>
            <a:endCxn id="77" idx="1"/>
          </p:cNvCxnSpPr>
          <p:nvPr/>
        </p:nvCxnSpPr>
        <p:spPr>
          <a:xfrm flipV="1">
            <a:off x="11373781" y="7670170"/>
            <a:ext cx="1424983" cy="74069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11452055" y="7989893"/>
            <a:ext cx="473280" cy="261610"/>
          </a:xfrm>
          <a:prstGeom prst="rect">
            <a:avLst/>
          </a:prstGeom>
          <a:noFill/>
        </p:spPr>
        <p:txBody>
          <a:bodyPr wrap="square" rtlCol="0">
            <a:spAutoFit/>
          </a:bodyPr>
          <a:lstStyle/>
          <a:p>
            <a:r>
              <a:rPr lang="ja-JP" altLang="en-US" sz="1100" dirty="0">
                <a:solidFill>
                  <a:srgbClr val="C00000"/>
                </a:solidFill>
              </a:rPr>
              <a:t>変形</a:t>
            </a:r>
            <a:endParaRPr kumimoji="1" lang="ja-JP" altLang="en-US" sz="1100" dirty="0">
              <a:solidFill>
                <a:srgbClr val="C00000"/>
              </a:solidFill>
            </a:endParaRPr>
          </a:p>
        </p:txBody>
      </p:sp>
      <mc:AlternateContent xmlns:mc="http://schemas.openxmlformats.org/markup-compatibility/2006" xmlns:a14="http://schemas.microsoft.com/office/drawing/2010/main">
        <mc:Choice Requires="a14">
          <p:sp>
            <p:nvSpPr>
              <p:cNvPr id="82" name="テキスト ボックス 81"/>
              <p:cNvSpPr txBox="1"/>
              <p:nvPr/>
            </p:nvSpPr>
            <p:spPr>
              <a:xfrm>
                <a:off x="12827131" y="7949665"/>
                <a:ext cx="1644681" cy="1935851"/>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kumimoji="1" lang="en-US" altLang="ja-JP" sz="1100" b="0" i="1" smtClean="0">
                              <a:latin typeface="Cambria Math" panose="02040503050406030204" pitchFamily="18" charset="0"/>
                            </a:rPr>
                          </m:ctrlPr>
                        </m:naryPr>
                        <m:sub>
                          <m:r>
                            <m:rPr>
                              <m:sty m:val="p"/>
                              <m:brk m:alnAt="23"/>
                            </m:rPr>
                            <a:rPr lang="en-US" altLang="ja-JP" sz="1100" i="1">
                              <a:latin typeface="Cambria Math" panose="02040503050406030204" pitchFamily="18" charset="0"/>
                            </a:rPr>
                            <m:t>k</m:t>
                          </m:r>
                          <m:r>
                            <a:rPr lang="en-US" altLang="ja-JP" sz="1100" i="1">
                              <a:latin typeface="Cambria Math" panose="02040503050406030204" pitchFamily="18" charset="0"/>
                            </a:rPr>
                            <m:t>=1</m:t>
                          </m:r>
                        </m:sub>
                        <m:sup>
                          <m:r>
                            <a:rPr kumimoji="1" lang="en-US" altLang="ja-JP" sz="1100" b="0" i="1" smtClean="0">
                              <a:latin typeface="Cambria Math" panose="02040503050406030204" pitchFamily="18" charset="0"/>
                            </a:rPr>
                            <m:t>𝐾</m:t>
                          </m:r>
                        </m:sup>
                        <m:e>
                          <m:sSub>
                            <m:sSubPr>
                              <m:ctrlPr>
                                <a:rPr lang="en-US" altLang="ja-JP" sz="1100" i="1">
                                  <a:latin typeface="Cambria Math" panose="02040503050406030204" pitchFamily="18" charset="0"/>
                                </a:rPr>
                              </m:ctrlPr>
                            </m:sSubPr>
                            <m:e>
                              <m:r>
                                <a:rPr lang="ja-JP" altLang="en-US" sz="1100" i="1">
                                  <a:latin typeface="Cambria Math" panose="02040503050406030204" pitchFamily="18" charset="0"/>
                                </a:rPr>
                                <m:t>𝜋</m:t>
                              </m:r>
                            </m:e>
                            <m:sub>
                              <m:r>
                                <a:rPr lang="en-US" altLang="ja-JP" sz="1100" i="1">
                                  <a:latin typeface="Cambria Math" panose="02040503050406030204" pitchFamily="18" charset="0"/>
                                </a:rPr>
                                <m:t>𝑘</m:t>
                              </m:r>
                            </m:sub>
                          </m:sSub>
                        </m:e>
                      </m:nary>
                      <m:r>
                        <a:rPr kumimoji="1" lang="en-US" altLang="ja-JP" sz="1100" b="0" i="1" smtClean="0">
                          <a:latin typeface="Cambria Math" panose="02040503050406030204" pitchFamily="18" charset="0"/>
                        </a:rPr>
                        <m:t>=</m:t>
                      </m:r>
                      <m:nary>
                        <m:naryPr>
                          <m:chr m:val="∑"/>
                          <m:ctrlPr>
                            <a:rPr kumimoji="1" lang="en-US" altLang="ja-JP" sz="1100" b="0" i="1" smtClean="0">
                              <a:latin typeface="Cambria Math" panose="02040503050406030204" pitchFamily="18" charset="0"/>
                            </a:rPr>
                          </m:ctrlPr>
                        </m:naryPr>
                        <m:sub>
                          <m:r>
                            <m:rPr>
                              <m:brk m:alnAt="23"/>
                            </m:rPr>
                            <a:rPr kumimoji="1" lang="en-US" altLang="ja-JP" sz="1100" b="0" i="1" smtClean="0">
                              <a:latin typeface="Cambria Math" panose="02040503050406030204" pitchFamily="18" charset="0"/>
                            </a:rPr>
                            <m:t>𝑘</m:t>
                          </m:r>
                          <m:r>
                            <a:rPr kumimoji="1" lang="en-US" altLang="ja-JP" sz="1100" b="0" i="1" smtClean="0">
                              <a:latin typeface="Cambria Math" panose="02040503050406030204" pitchFamily="18" charset="0"/>
                            </a:rPr>
                            <m:t>=1</m:t>
                          </m:r>
                        </m:sub>
                        <m:sup>
                          <m:r>
                            <a:rPr kumimoji="1" lang="en-US" altLang="ja-JP" sz="1100" b="0" i="1" smtClean="0">
                              <a:latin typeface="Cambria Math" panose="02040503050406030204" pitchFamily="18" charset="0"/>
                            </a:rPr>
                            <m:t>𝐾</m:t>
                          </m:r>
                        </m:sup>
                        <m:e>
                          <m:f>
                            <m:fPr>
                              <m:ctrlPr>
                                <a:rPr lang="en-US" altLang="ja-JP" sz="1100" i="1">
                                  <a:latin typeface="Cambria Math" panose="02040503050406030204" pitchFamily="18" charset="0"/>
                                </a:rPr>
                              </m:ctrlPr>
                            </m:fPr>
                            <m:num>
                              <m:r>
                                <a:rPr lang="en-US" altLang="ja-JP" sz="1100" i="1">
                                  <a:latin typeface="Cambria Math" panose="02040503050406030204" pitchFamily="18" charset="0"/>
                                </a:rPr>
                                <m:t>1</m:t>
                              </m:r>
                            </m:num>
                            <m:den>
                              <m:r>
                                <a:rPr lang="ja-JP" altLang="en-US" sz="1100" i="1">
                                  <a:latin typeface="Cambria Math" panose="02040503050406030204" pitchFamily="18" charset="0"/>
                                </a:rPr>
                                <m:t>𝜆</m:t>
                              </m:r>
                            </m:den>
                          </m:f>
                          <m:nary>
                            <m:naryPr>
                              <m:chr m:val="∑"/>
                              <m:ctrlPr>
                                <a:rPr lang="en-US" altLang="ja-JP" sz="1100" i="1">
                                  <a:latin typeface="Cambria Math" panose="02040503050406030204" pitchFamily="18" charset="0"/>
                                </a:rPr>
                              </m:ctrlPr>
                            </m:naryPr>
                            <m:sub>
                              <m:r>
                                <m:rPr>
                                  <m:brk m:alnAt="23"/>
                                </m:rPr>
                                <a:rPr lang="en-US" altLang="ja-JP" sz="1100" i="1">
                                  <a:latin typeface="Cambria Math" panose="02040503050406030204" pitchFamily="18" charset="0"/>
                                </a:rPr>
                                <m:t>𝑛</m:t>
                              </m:r>
                              <m:r>
                                <a:rPr lang="en-US" altLang="ja-JP" sz="1100" i="1">
                                  <a:latin typeface="Cambria Math" panose="02040503050406030204" pitchFamily="18" charset="0"/>
                                </a:rPr>
                                <m:t>=1</m:t>
                              </m:r>
                            </m:sub>
                            <m:sup>
                              <m:r>
                                <a:rPr lang="en-US" altLang="ja-JP" sz="1100" i="1">
                                  <a:latin typeface="Cambria Math" panose="02040503050406030204" pitchFamily="18" charset="0"/>
                                </a:rPr>
                                <m:t>𝑁</m:t>
                              </m:r>
                            </m:sup>
                            <m:e>
                              <m:sSubSup>
                                <m:sSubSupPr>
                                  <m:ctrlPr>
                                    <a:rPr lang="en-US" altLang="ja-JP" sz="1100" i="1">
                                      <a:latin typeface="Cambria Math" panose="02040503050406030204" pitchFamily="18" charset="0"/>
                                    </a:rPr>
                                  </m:ctrlPr>
                                </m:sSubSupPr>
                                <m:e>
                                  <m:r>
                                    <a:rPr lang="en-US" altLang="ja-JP" sz="1100" i="1">
                                      <a:latin typeface="Cambria Math" panose="02040503050406030204" pitchFamily="18" charset="0"/>
                                    </a:rPr>
                                    <m:t>𝑞</m:t>
                                  </m:r>
                                </m:e>
                                <m:sub>
                                  <m:r>
                                    <a:rPr lang="en-US" altLang="ja-JP" sz="1100" i="1">
                                      <a:latin typeface="Cambria Math" panose="02040503050406030204" pitchFamily="18" charset="0"/>
                                    </a:rPr>
                                    <m:t>𝑘</m:t>
                                  </m:r>
                                </m:sub>
                                <m:sup>
                                  <m:r>
                                    <a:rPr lang="en-US" altLang="ja-JP" sz="1100" i="1">
                                      <a:latin typeface="Cambria Math" panose="02040503050406030204" pitchFamily="18" charset="0"/>
                                    </a:rPr>
                                    <m:t>(</m:t>
                                  </m:r>
                                  <m:r>
                                    <a:rPr lang="en-US" altLang="ja-JP" sz="1100" i="1">
                                      <a:latin typeface="Cambria Math" panose="02040503050406030204" pitchFamily="18" charset="0"/>
                                    </a:rPr>
                                    <m:t>𝑛</m:t>
                                  </m:r>
                                  <m:r>
                                    <a:rPr lang="en-US" altLang="ja-JP" sz="1100" i="1">
                                      <a:latin typeface="Cambria Math" panose="02040503050406030204" pitchFamily="18" charset="0"/>
                                    </a:rPr>
                                    <m:t>)</m:t>
                                  </m:r>
                                </m:sup>
                              </m:sSubSup>
                            </m:e>
                          </m:nary>
                        </m:e>
                      </m:nary>
                    </m:oMath>
                  </m:oMathPara>
                </a14:m>
                <a:endParaRPr kumimoji="1" lang="en-US" altLang="ja-JP" sz="1100" b="0" i="1" dirty="0" smtClean="0">
                  <a:latin typeface="Cambria Math" panose="02040503050406030204" pitchFamily="18" charset="0"/>
                </a:endParaRPr>
              </a:p>
              <a:p>
                <a:endParaRPr kumimoji="1" lang="en-US" altLang="ja-JP" sz="1100"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ja-JP" altLang="en-US" sz="1100" i="1" smtClean="0">
                          <a:latin typeface="Cambria Math" panose="02040503050406030204" pitchFamily="18" charset="0"/>
                        </a:rPr>
                        <m:t>　</m:t>
                      </m:r>
                      <m:r>
                        <a:rPr lang="ja-JP" altLang="en-US" sz="1100" i="1">
                          <a:latin typeface="Cambria Math" panose="02040503050406030204" pitchFamily="18" charset="0"/>
                        </a:rPr>
                        <m:t>　</m:t>
                      </m:r>
                      <m:r>
                        <a:rPr lang="ja-JP" altLang="en-US" sz="1100" i="1" smtClean="0">
                          <a:latin typeface="Cambria Math" panose="02040503050406030204" pitchFamily="18" charset="0"/>
                        </a:rPr>
                        <m:t>　</m:t>
                      </m:r>
                      <m:r>
                        <a:rPr lang="ja-JP" altLang="en-US" sz="1100" i="1">
                          <a:latin typeface="Cambria Math" panose="02040503050406030204" pitchFamily="18" charset="0"/>
                        </a:rPr>
                        <m:t>　</m:t>
                      </m:r>
                      <m:r>
                        <a:rPr lang="ja-JP" altLang="en-US" sz="1100" i="1" smtClean="0">
                          <a:latin typeface="Cambria Math" panose="02040503050406030204" pitchFamily="18" charset="0"/>
                        </a:rPr>
                        <m:t>　</m:t>
                      </m:r>
                      <m:r>
                        <a:rPr lang="en-US" altLang="ja-JP" sz="1100" b="0" i="1" smtClean="0">
                          <a:latin typeface="Cambria Math" panose="02040503050406030204" pitchFamily="18" charset="0"/>
                        </a:rPr>
                        <m:t>=</m:t>
                      </m:r>
                      <m:f>
                        <m:fPr>
                          <m:ctrlPr>
                            <a:rPr lang="en-US" altLang="ja-JP" sz="1100" i="1">
                              <a:latin typeface="Cambria Math" panose="02040503050406030204" pitchFamily="18" charset="0"/>
                            </a:rPr>
                          </m:ctrlPr>
                        </m:fPr>
                        <m:num>
                          <m:r>
                            <a:rPr lang="en-US" altLang="ja-JP" sz="1100" i="1">
                              <a:latin typeface="Cambria Math" panose="02040503050406030204" pitchFamily="18" charset="0"/>
                            </a:rPr>
                            <m:t>1</m:t>
                          </m:r>
                        </m:num>
                        <m:den>
                          <m:r>
                            <a:rPr lang="ja-JP" altLang="en-US" sz="1100" i="1">
                              <a:latin typeface="Cambria Math" panose="02040503050406030204" pitchFamily="18" charset="0"/>
                            </a:rPr>
                            <m:t>𝜆</m:t>
                          </m:r>
                        </m:den>
                      </m:f>
                      <m:nary>
                        <m:naryPr>
                          <m:chr m:val="∑"/>
                          <m:ctrlPr>
                            <a:rPr lang="en-US" altLang="ja-JP" sz="1100" i="1">
                              <a:latin typeface="Cambria Math" panose="02040503050406030204" pitchFamily="18" charset="0"/>
                            </a:rPr>
                          </m:ctrlPr>
                        </m:naryPr>
                        <m:sub>
                          <m:r>
                            <m:rPr>
                              <m:brk m:alnAt="23"/>
                            </m:rPr>
                            <a:rPr lang="en-US" altLang="ja-JP" sz="1100" i="1">
                              <a:latin typeface="Cambria Math" panose="02040503050406030204" pitchFamily="18" charset="0"/>
                            </a:rPr>
                            <m:t>𝑛</m:t>
                          </m:r>
                          <m:r>
                            <a:rPr lang="en-US" altLang="ja-JP" sz="1100" i="1">
                              <a:latin typeface="Cambria Math" panose="02040503050406030204" pitchFamily="18" charset="0"/>
                            </a:rPr>
                            <m:t>=1</m:t>
                          </m:r>
                        </m:sub>
                        <m:sup>
                          <m:r>
                            <a:rPr lang="en-US" altLang="ja-JP" sz="1100" i="1">
                              <a:latin typeface="Cambria Math" panose="02040503050406030204" pitchFamily="18" charset="0"/>
                            </a:rPr>
                            <m:t>𝑁</m:t>
                          </m:r>
                        </m:sup>
                        <m:e>
                          <m:nary>
                            <m:naryPr>
                              <m:chr m:val="∑"/>
                              <m:ctrlPr>
                                <a:rPr lang="en-US" altLang="ja-JP" sz="1100" i="1">
                                  <a:latin typeface="Cambria Math" panose="02040503050406030204" pitchFamily="18" charset="0"/>
                                </a:rPr>
                              </m:ctrlPr>
                            </m:naryPr>
                            <m:sub>
                              <m:r>
                                <m:rPr>
                                  <m:brk m:alnAt="23"/>
                                </m:rPr>
                                <a:rPr lang="en-US" altLang="ja-JP" sz="1100" i="1">
                                  <a:latin typeface="Cambria Math" panose="02040503050406030204" pitchFamily="18" charset="0"/>
                                </a:rPr>
                                <m:t>𝑘</m:t>
                              </m:r>
                              <m:r>
                                <a:rPr lang="en-US" altLang="ja-JP" sz="1100" i="1">
                                  <a:latin typeface="Cambria Math" panose="02040503050406030204" pitchFamily="18" charset="0"/>
                                </a:rPr>
                                <m:t>=1</m:t>
                              </m:r>
                            </m:sub>
                            <m:sup>
                              <m:r>
                                <a:rPr lang="en-US" altLang="ja-JP" sz="1100" i="1">
                                  <a:latin typeface="Cambria Math" panose="02040503050406030204" pitchFamily="18" charset="0"/>
                                </a:rPr>
                                <m:t>𝐾</m:t>
                              </m:r>
                            </m:sup>
                            <m:e>
                              <m:sSubSup>
                                <m:sSubSupPr>
                                  <m:ctrlPr>
                                    <a:rPr lang="en-US" altLang="ja-JP" sz="1100" i="1">
                                      <a:latin typeface="Cambria Math" panose="02040503050406030204" pitchFamily="18" charset="0"/>
                                    </a:rPr>
                                  </m:ctrlPr>
                                </m:sSubSupPr>
                                <m:e>
                                  <m:r>
                                    <a:rPr lang="en-US" altLang="ja-JP" sz="1100" i="1">
                                      <a:latin typeface="Cambria Math" panose="02040503050406030204" pitchFamily="18" charset="0"/>
                                    </a:rPr>
                                    <m:t>𝑞</m:t>
                                  </m:r>
                                </m:e>
                                <m:sub>
                                  <m:r>
                                    <a:rPr lang="en-US" altLang="ja-JP" sz="1100" i="1">
                                      <a:latin typeface="Cambria Math" panose="02040503050406030204" pitchFamily="18" charset="0"/>
                                    </a:rPr>
                                    <m:t>𝑘</m:t>
                                  </m:r>
                                </m:sub>
                                <m:sup>
                                  <m:r>
                                    <a:rPr lang="en-US" altLang="ja-JP" sz="1100" i="1">
                                      <a:latin typeface="Cambria Math" panose="02040503050406030204" pitchFamily="18" charset="0"/>
                                    </a:rPr>
                                    <m:t>(</m:t>
                                  </m:r>
                                  <m:r>
                                    <a:rPr lang="en-US" altLang="ja-JP" sz="1100" i="1">
                                      <a:latin typeface="Cambria Math" panose="02040503050406030204" pitchFamily="18" charset="0"/>
                                    </a:rPr>
                                    <m:t>𝑛</m:t>
                                  </m:r>
                                  <m:r>
                                    <a:rPr lang="en-US" altLang="ja-JP" sz="1100" i="1">
                                      <a:latin typeface="Cambria Math" panose="02040503050406030204" pitchFamily="18" charset="0"/>
                                    </a:rPr>
                                    <m:t>)</m:t>
                                  </m:r>
                                </m:sup>
                              </m:sSubSup>
                            </m:e>
                          </m:nary>
                        </m:e>
                      </m:nary>
                    </m:oMath>
                  </m:oMathPara>
                </a14:m>
                <a:endParaRPr lang="en-US" altLang="ja-JP" sz="1100" dirty="0" smtClean="0"/>
              </a:p>
              <a:p>
                <a:endParaRPr lang="en-US" altLang="ja-JP" sz="1100" dirty="0" smtClean="0"/>
              </a:p>
              <a:p>
                <a:pPr/>
                <a14:m>
                  <m:oMathPara xmlns:m="http://schemas.openxmlformats.org/officeDocument/2006/math">
                    <m:oMathParaPr>
                      <m:jc m:val="centerGroup"/>
                    </m:oMathParaPr>
                    <m:oMath xmlns:m="http://schemas.openxmlformats.org/officeDocument/2006/math">
                      <m:r>
                        <a:rPr lang="ja-JP" altLang="en-US" sz="1100" i="1" dirty="0">
                          <a:latin typeface="Cambria Math" panose="02040503050406030204" pitchFamily="18" charset="0"/>
                        </a:rPr>
                        <m:t>　</m:t>
                      </m:r>
                      <m:r>
                        <a:rPr lang="ja-JP" altLang="en-US" sz="1100" i="1" dirty="0" smtClean="0">
                          <a:latin typeface="Cambria Math" panose="02040503050406030204" pitchFamily="18" charset="0"/>
                        </a:rPr>
                        <m:t>　</m:t>
                      </m:r>
                      <m:r>
                        <a:rPr lang="ja-JP" altLang="en-US" sz="1100" i="1" dirty="0">
                          <a:latin typeface="Cambria Math" panose="02040503050406030204" pitchFamily="18" charset="0"/>
                        </a:rPr>
                        <m:t>　</m:t>
                      </m:r>
                      <m:r>
                        <a:rPr lang="ja-JP" altLang="en-US" sz="1100" i="1" dirty="0" smtClean="0">
                          <a:latin typeface="Cambria Math" panose="02040503050406030204" pitchFamily="18" charset="0"/>
                        </a:rPr>
                        <m:t>　</m:t>
                      </m:r>
                      <m:r>
                        <a:rPr lang="ja-JP" altLang="en-US" sz="1100" i="1" dirty="0">
                          <a:latin typeface="Cambria Math" panose="02040503050406030204" pitchFamily="18" charset="0"/>
                        </a:rPr>
                        <m:t>　</m:t>
                      </m:r>
                      <m:r>
                        <a:rPr lang="en-US" altLang="ja-JP" sz="1100" i="1">
                          <a:latin typeface="Cambria Math" panose="02040503050406030204" pitchFamily="18" charset="0"/>
                        </a:rPr>
                        <m:t>=</m:t>
                      </m:r>
                      <m:f>
                        <m:fPr>
                          <m:ctrlPr>
                            <a:rPr lang="en-US" altLang="ja-JP" sz="1100" i="1">
                              <a:latin typeface="Cambria Math" panose="02040503050406030204" pitchFamily="18" charset="0"/>
                            </a:rPr>
                          </m:ctrlPr>
                        </m:fPr>
                        <m:num>
                          <m:r>
                            <a:rPr lang="en-US" altLang="ja-JP" sz="1100" i="1">
                              <a:latin typeface="Cambria Math" panose="02040503050406030204" pitchFamily="18" charset="0"/>
                            </a:rPr>
                            <m:t>1</m:t>
                          </m:r>
                        </m:num>
                        <m:den>
                          <m:r>
                            <a:rPr lang="ja-JP" altLang="en-US" sz="1100" i="1">
                              <a:latin typeface="Cambria Math" panose="02040503050406030204" pitchFamily="18" charset="0"/>
                            </a:rPr>
                            <m:t>𝜆</m:t>
                          </m:r>
                        </m:den>
                      </m:f>
                      <m:nary>
                        <m:naryPr>
                          <m:chr m:val="∑"/>
                          <m:ctrlPr>
                            <a:rPr lang="en-US" altLang="ja-JP" sz="1100" i="1">
                              <a:latin typeface="Cambria Math" panose="02040503050406030204" pitchFamily="18" charset="0"/>
                            </a:rPr>
                          </m:ctrlPr>
                        </m:naryPr>
                        <m:sub>
                          <m:r>
                            <m:rPr>
                              <m:brk m:alnAt="23"/>
                            </m:rPr>
                            <a:rPr lang="en-US" altLang="ja-JP" sz="1100" i="1">
                              <a:latin typeface="Cambria Math" panose="02040503050406030204" pitchFamily="18" charset="0"/>
                            </a:rPr>
                            <m:t>𝑛</m:t>
                          </m:r>
                          <m:r>
                            <a:rPr lang="en-US" altLang="ja-JP" sz="1100" i="1">
                              <a:latin typeface="Cambria Math" panose="02040503050406030204" pitchFamily="18" charset="0"/>
                            </a:rPr>
                            <m:t>=1</m:t>
                          </m:r>
                        </m:sub>
                        <m:sup>
                          <m:r>
                            <a:rPr lang="en-US" altLang="ja-JP" sz="1100" i="1">
                              <a:latin typeface="Cambria Math" panose="02040503050406030204" pitchFamily="18" charset="0"/>
                            </a:rPr>
                            <m:t>𝑁</m:t>
                          </m:r>
                        </m:sup>
                        <m:e>
                          <m:r>
                            <a:rPr lang="en-US" altLang="ja-JP" sz="1100" b="0" i="1" smtClean="0">
                              <a:latin typeface="Cambria Math" panose="02040503050406030204" pitchFamily="18" charset="0"/>
                            </a:rPr>
                            <m:t>1</m:t>
                          </m:r>
                        </m:e>
                      </m:nary>
                      <m:r>
                        <a:rPr lang="en-US" altLang="ja-JP" sz="1100" b="0" i="1" smtClean="0">
                          <a:latin typeface="Cambria Math" panose="02040503050406030204" pitchFamily="18" charset="0"/>
                        </a:rPr>
                        <m:t>=</m:t>
                      </m:r>
                      <m:f>
                        <m:fPr>
                          <m:ctrlPr>
                            <a:rPr lang="en-US" altLang="ja-JP" sz="1100" i="1">
                              <a:latin typeface="Cambria Math" panose="02040503050406030204" pitchFamily="18" charset="0"/>
                            </a:rPr>
                          </m:ctrlPr>
                        </m:fPr>
                        <m:num>
                          <m:r>
                            <a:rPr lang="en-US" altLang="ja-JP" sz="1100" b="0" i="1" smtClean="0">
                              <a:latin typeface="Cambria Math" panose="02040503050406030204" pitchFamily="18" charset="0"/>
                            </a:rPr>
                            <m:t>𝑁</m:t>
                          </m:r>
                        </m:num>
                        <m:den>
                          <m:r>
                            <a:rPr lang="ja-JP" altLang="en-US" sz="1100" i="1">
                              <a:latin typeface="Cambria Math" panose="02040503050406030204" pitchFamily="18" charset="0"/>
                            </a:rPr>
                            <m:t>𝜆</m:t>
                          </m:r>
                        </m:den>
                      </m:f>
                    </m:oMath>
                  </m:oMathPara>
                </a14:m>
                <a:endParaRPr lang="en-US" altLang="ja-JP" sz="1100" dirty="0" smtClean="0"/>
              </a:p>
              <a:p>
                <a:r>
                  <a:rPr kumimoji="1" lang="ja-JP" altLang="en-US" sz="1100" b="0" dirty="0" smtClean="0"/>
                  <a:t>                     ⇔</a:t>
                </a:r>
                <a14:m>
                  <m:oMath xmlns:m="http://schemas.openxmlformats.org/officeDocument/2006/math">
                    <m:r>
                      <a:rPr kumimoji="1" lang="ja-JP" altLang="en-US" sz="1100" b="0" i="1" smtClean="0">
                        <a:latin typeface="Cambria Math" panose="02040503050406030204" pitchFamily="18" charset="0"/>
                      </a:rPr>
                      <m:t>𝜆</m:t>
                    </m:r>
                    <m:r>
                      <a:rPr kumimoji="1" lang="en-US" altLang="ja-JP" sz="1100" b="0" i="1" smtClean="0">
                        <a:latin typeface="Cambria Math" panose="02040503050406030204" pitchFamily="18" charset="0"/>
                      </a:rPr>
                      <m:t>=</m:t>
                    </m:r>
                    <m:r>
                      <a:rPr kumimoji="1" lang="en-US" altLang="ja-JP" sz="1100" b="0" i="1" smtClean="0">
                        <a:latin typeface="Cambria Math" panose="02040503050406030204" pitchFamily="18" charset="0"/>
                      </a:rPr>
                      <m:t>𝑁</m:t>
                    </m:r>
                  </m:oMath>
                </a14:m>
                <a:endParaRPr kumimoji="1" lang="en-US" altLang="ja-JP" sz="1100" b="0" dirty="0" smtClean="0"/>
              </a:p>
            </p:txBody>
          </p:sp>
        </mc:Choice>
        <mc:Fallback xmlns="">
          <p:sp>
            <p:nvSpPr>
              <p:cNvPr id="82" name="テキスト ボックス 81"/>
              <p:cNvSpPr txBox="1">
                <a:spLocks noRot="1" noChangeAspect="1" noMove="1" noResize="1" noEditPoints="1" noAdjustHandles="1" noChangeArrowheads="1" noChangeShapeType="1" noTextEdit="1"/>
              </p:cNvSpPr>
              <p:nvPr/>
            </p:nvSpPr>
            <p:spPr>
              <a:xfrm>
                <a:off x="12827131" y="7949665"/>
                <a:ext cx="1644681" cy="1935851"/>
              </a:xfrm>
              <a:prstGeom prst="rect">
                <a:avLst/>
              </a:prstGeom>
              <a:blipFill rotWithShape="0">
                <a:blip r:embed="rId27"/>
                <a:stretch>
                  <a:fillRect l="-22963" t="-28616" r="-40370" b="-34591"/>
                </a:stretch>
              </a:blipFill>
              <a:ln>
                <a:noFill/>
              </a:ln>
            </p:spPr>
            <p:txBody>
              <a:bodyPr/>
              <a:lstStyle/>
              <a:p>
                <a:r>
                  <a:rPr lang="ja-JP" altLang="en-US">
                    <a:noFill/>
                  </a:rPr>
                  <a:t> </a:t>
                </a:r>
              </a:p>
            </p:txBody>
          </p:sp>
        </mc:Fallback>
      </mc:AlternateContent>
      <p:sp>
        <p:nvSpPr>
          <p:cNvPr id="83" name="正方形/長方形 82"/>
          <p:cNvSpPr/>
          <p:nvPr/>
        </p:nvSpPr>
        <p:spPr>
          <a:xfrm>
            <a:off x="13894716" y="8547592"/>
            <a:ext cx="468000" cy="540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5" name="直線矢印コネクタ 84"/>
          <p:cNvCxnSpPr>
            <a:stCxn id="83" idx="3"/>
            <a:endCxn id="86" idx="2"/>
          </p:cNvCxnSpPr>
          <p:nvPr/>
        </p:nvCxnSpPr>
        <p:spPr>
          <a:xfrm flipV="1">
            <a:off x="14362716" y="8579144"/>
            <a:ext cx="145151" cy="23844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14406582" y="8296330"/>
            <a:ext cx="202570" cy="282814"/>
          </a:xfrm>
          <a:prstGeom prst="rect">
            <a:avLst/>
          </a:prstGeom>
          <a:noFill/>
          <a:ln>
            <a:solidFill>
              <a:srgbClr val="C00000"/>
            </a:solidFill>
          </a:ln>
        </p:spPr>
        <p:txBody>
          <a:bodyPr wrap="square" rtlCol="0">
            <a:spAutoFit/>
          </a:bodyPr>
          <a:lstStyle/>
          <a:p>
            <a:r>
              <a:rPr kumimoji="1" lang="en-US" altLang="ja-JP" sz="1200" dirty="0" smtClean="0"/>
              <a:t>1</a:t>
            </a:r>
            <a:endParaRPr kumimoji="1" lang="ja-JP" altLang="en-US" sz="1200" dirty="0"/>
          </a:p>
        </p:txBody>
      </p:sp>
      <p:sp>
        <p:nvSpPr>
          <p:cNvPr id="95" name="正方形/長方形 94"/>
          <p:cNvSpPr/>
          <p:nvPr/>
        </p:nvSpPr>
        <p:spPr>
          <a:xfrm>
            <a:off x="12951637" y="7924166"/>
            <a:ext cx="396000" cy="540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6" name="直線矢印コネクタ 95"/>
          <p:cNvCxnSpPr>
            <a:stCxn id="95" idx="2"/>
            <a:endCxn id="100" idx="0"/>
          </p:cNvCxnSpPr>
          <p:nvPr/>
        </p:nvCxnSpPr>
        <p:spPr>
          <a:xfrm flipH="1">
            <a:off x="13082987" y="8464166"/>
            <a:ext cx="66650" cy="24803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0" name="テキスト ボックス 99"/>
          <p:cNvSpPr txBox="1"/>
          <p:nvPr/>
        </p:nvSpPr>
        <p:spPr>
          <a:xfrm>
            <a:off x="12981702" y="8712200"/>
            <a:ext cx="202570" cy="282814"/>
          </a:xfrm>
          <a:prstGeom prst="rect">
            <a:avLst/>
          </a:prstGeom>
          <a:noFill/>
          <a:ln>
            <a:solidFill>
              <a:srgbClr val="C00000"/>
            </a:solidFill>
          </a:ln>
        </p:spPr>
        <p:txBody>
          <a:bodyPr wrap="square" rtlCol="0">
            <a:spAutoFit/>
          </a:bodyPr>
          <a:lstStyle/>
          <a:p>
            <a:r>
              <a:rPr kumimoji="1" lang="en-US" altLang="ja-JP" sz="1200" dirty="0" smtClean="0"/>
              <a:t>1</a:t>
            </a:r>
            <a:endParaRPr kumimoji="1" lang="ja-JP" altLang="en-US" sz="1200" dirty="0"/>
          </a:p>
        </p:txBody>
      </p:sp>
      <p:sp>
        <p:nvSpPr>
          <p:cNvPr id="105" name="正方形/長方形 104"/>
          <p:cNvSpPr/>
          <p:nvPr/>
        </p:nvSpPr>
        <p:spPr>
          <a:xfrm>
            <a:off x="13633450" y="9709149"/>
            <a:ext cx="396000" cy="15352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フリーフォーム 107"/>
          <p:cNvSpPr/>
          <p:nvPr/>
        </p:nvSpPr>
        <p:spPr>
          <a:xfrm>
            <a:off x="9163050" y="9239250"/>
            <a:ext cx="4502150" cy="469899"/>
          </a:xfrm>
          <a:custGeom>
            <a:avLst/>
            <a:gdLst>
              <a:gd name="connsiteX0" fmla="*/ 4311650 w 4311650"/>
              <a:gd name="connsiteY0" fmla="*/ 546100 h 546100"/>
              <a:gd name="connsiteX1" fmla="*/ 3460750 w 4311650"/>
              <a:gd name="connsiteY1" fmla="*/ 107950 h 546100"/>
              <a:gd name="connsiteX2" fmla="*/ 0 w 4311650"/>
              <a:gd name="connsiteY2" fmla="*/ 107950 h 546100"/>
              <a:gd name="connsiteX3" fmla="*/ 6350 w 4311650"/>
              <a:gd name="connsiteY3" fmla="*/ 0 h 546100"/>
            </a:gdLst>
            <a:ahLst/>
            <a:cxnLst>
              <a:cxn ang="0">
                <a:pos x="connsiteX0" y="connsiteY0"/>
              </a:cxn>
              <a:cxn ang="0">
                <a:pos x="connsiteX1" y="connsiteY1"/>
              </a:cxn>
              <a:cxn ang="0">
                <a:pos x="connsiteX2" y="connsiteY2"/>
              </a:cxn>
              <a:cxn ang="0">
                <a:pos x="connsiteX3" y="connsiteY3"/>
              </a:cxn>
            </a:cxnLst>
            <a:rect l="l" t="t" r="r" b="b"/>
            <a:pathLst>
              <a:path w="4311650" h="546100">
                <a:moveTo>
                  <a:pt x="4311650" y="546100"/>
                </a:moveTo>
                <a:lnTo>
                  <a:pt x="3460750" y="107950"/>
                </a:lnTo>
                <a:lnTo>
                  <a:pt x="0" y="107950"/>
                </a:lnTo>
                <a:lnTo>
                  <a:pt x="6350" y="0"/>
                </a:lnTo>
              </a:path>
            </a:pathLst>
          </a:custGeom>
          <a:noFill/>
          <a:ln w="63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581981" y="1934837"/>
            <a:ext cx="576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87" name="正方形/長方形 86"/>
          <p:cNvSpPr/>
          <p:nvPr/>
        </p:nvSpPr>
        <p:spPr>
          <a:xfrm>
            <a:off x="787626" y="4513105"/>
            <a:ext cx="576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88" name="正方形/長方形 87"/>
          <p:cNvSpPr/>
          <p:nvPr/>
        </p:nvSpPr>
        <p:spPr>
          <a:xfrm>
            <a:off x="5329162" y="693160"/>
            <a:ext cx="576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Tree>
    <p:extLst>
      <p:ext uri="{BB962C8B-B14F-4D97-AF65-F5344CB8AC3E}">
        <p14:creationId xmlns:p14="http://schemas.microsoft.com/office/powerpoint/2010/main" val="1682040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0" y="0"/>
            <a:ext cx="4139397" cy="843473"/>
          </a:xfrm>
          <a:prstGeom prst="rect">
            <a:avLst/>
          </a:prstGeom>
        </p:spPr>
      </p:pic>
      <p:pic>
        <p:nvPicPr>
          <p:cNvPr id="5" name="図 4"/>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b="36108"/>
          <a:stretch/>
        </p:blipFill>
        <p:spPr>
          <a:xfrm>
            <a:off x="0" y="843473"/>
            <a:ext cx="4118133" cy="3976177"/>
          </a:xfrm>
          <a:prstGeom prst="rect">
            <a:avLst/>
          </a:prstGeom>
        </p:spPr>
      </p:pic>
      <p:pic>
        <p:nvPicPr>
          <p:cNvPr id="6" name="図 5"/>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Lst>
          </a:blip>
          <a:stretch>
            <a:fillRect/>
          </a:stretch>
        </p:blipFill>
        <p:spPr>
          <a:xfrm>
            <a:off x="4220247" y="2365646"/>
            <a:ext cx="4146485" cy="2303603"/>
          </a:xfrm>
          <a:prstGeom prst="rect">
            <a:avLst/>
          </a:prstGeom>
        </p:spPr>
      </p:pic>
      <p:pic>
        <p:nvPicPr>
          <p:cNvPr id="8" name="図 7"/>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t="63364" b="1"/>
          <a:stretch/>
        </p:blipFill>
        <p:spPr>
          <a:xfrm>
            <a:off x="4220247" y="0"/>
            <a:ext cx="4118133" cy="2279922"/>
          </a:xfrm>
          <a:prstGeom prst="rect">
            <a:avLst/>
          </a:prstGeom>
        </p:spPr>
      </p:pic>
      <p:sp>
        <p:nvSpPr>
          <p:cNvPr id="7" name="正方形/長方形 6"/>
          <p:cNvSpPr/>
          <p:nvPr/>
        </p:nvSpPr>
        <p:spPr>
          <a:xfrm>
            <a:off x="4974071" y="2365646"/>
            <a:ext cx="504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 name="正方形/長方形 8"/>
          <p:cNvSpPr/>
          <p:nvPr/>
        </p:nvSpPr>
        <p:spPr>
          <a:xfrm>
            <a:off x="144585" y="1483646"/>
            <a:ext cx="468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0" name="正方形/長方形 9"/>
          <p:cNvSpPr/>
          <p:nvPr/>
        </p:nvSpPr>
        <p:spPr>
          <a:xfrm>
            <a:off x="2003436" y="1483646"/>
            <a:ext cx="432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 name="正方形/長方形 10"/>
          <p:cNvSpPr/>
          <p:nvPr/>
        </p:nvSpPr>
        <p:spPr>
          <a:xfrm>
            <a:off x="2659185" y="2831561"/>
            <a:ext cx="216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2" name="正方形/長方形 11"/>
          <p:cNvSpPr/>
          <p:nvPr/>
        </p:nvSpPr>
        <p:spPr>
          <a:xfrm>
            <a:off x="124684" y="4126961"/>
            <a:ext cx="216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3" name="正方形/長方形 12"/>
          <p:cNvSpPr/>
          <p:nvPr/>
        </p:nvSpPr>
        <p:spPr>
          <a:xfrm>
            <a:off x="6398484" y="1853661"/>
            <a:ext cx="576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4" name="正方形/長方形 13"/>
          <p:cNvSpPr/>
          <p:nvPr/>
        </p:nvSpPr>
        <p:spPr>
          <a:xfrm>
            <a:off x="7140098" y="1853661"/>
            <a:ext cx="216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5" name="正方形/長方形 14"/>
          <p:cNvSpPr/>
          <p:nvPr/>
        </p:nvSpPr>
        <p:spPr>
          <a:xfrm>
            <a:off x="4344902" y="4057061"/>
            <a:ext cx="10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6" name="正方形/長方形 15"/>
          <p:cNvSpPr/>
          <p:nvPr/>
        </p:nvSpPr>
        <p:spPr>
          <a:xfrm>
            <a:off x="5172071" y="4270961"/>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7" name="正方形/長方形 16"/>
          <p:cNvSpPr/>
          <p:nvPr/>
        </p:nvSpPr>
        <p:spPr>
          <a:xfrm>
            <a:off x="4711642" y="4270961"/>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Tree>
    <p:extLst>
      <p:ext uri="{BB962C8B-B14F-4D97-AF65-F5344CB8AC3E}">
        <p14:creationId xmlns:p14="http://schemas.microsoft.com/office/powerpoint/2010/main" val="1154424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0" y="0"/>
            <a:ext cx="4139397" cy="843473"/>
          </a:xfrm>
          <a:prstGeom prst="rect">
            <a:avLst/>
          </a:prstGeom>
        </p:spPr>
      </p:pic>
      <p:pic>
        <p:nvPicPr>
          <p:cNvPr id="5" name="図 4"/>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b="36108"/>
          <a:stretch/>
        </p:blipFill>
        <p:spPr>
          <a:xfrm>
            <a:off x="0" y="843473"/>
            <a:ext cx="4118133" cy="3976177"/>
          </a:xfrm>
          <a:prstGeom prst="rect">
            <a:avLst/>
          </a:prstGeom>
          <a:solidFill>
            <a:schemeClr val="bg1"/>
          </a:solidFill>
        </p:spPr>
      </p:pic>
      <p:pic>
        <p:nvPicPr>
          <p:cNvPr id="6" name="図 5"/>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Lst>
          </a:blip>
          <a:stretch>
            <a:fillRect/>
          </a:stretch>
        </p:blipFill>
        <p:spPr>
          <a:xfrm>
            <a:off x="4220247" y="2365646"/>
            <a:ext cx="4146485" cy="2303603"/>
          </a:xfrm>
          <a:prstGeom prst="rect">
            <a:avLst/>
          </a:prstGeom>
          <a:solidFill>
            <a:schemeClr val="bg1"/>
          </a:solidFill>
        </p:spPr>
      </p:pic>
      <p:pic>
        <p:nvPicPr>
          <p:cNvPr id="8" name="図 7"/>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t="63364" b="1"/>
          <a:stretch/>
        </p:blipFill>
        <p:spPr>
          <a:xfrm>
            <a:off x="4220247" y="0"/>
            <a:ext cx="4118133" cy="2279922"/>
          </a:xfrm>
          <a:prstGeom prst="rect">
            <a:avLst/>
          </a:prstGeom>
        </p:spPr>
      </p:pic>
      <p:sp>
        <p:nvSpPr>
          <p:cNvPr id="7" name="正方形/長方形 6"/>
          <p:cNvSpPr/>
          <p:nvPr/>
        </p:nvSpPr>
        <p:spPr>
          <a:xfrm>
            <a:off x="4974071" y="2365646"/>
            <a:ext cx="504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 name="正方形/長方形 8"/>
          <p:cNvSpPr/>
          <p:nvPr/>
        </p:nvSpPr>
        <p:spPr>
          <a:xfrm>
            <a:off x="144585" y="1483646"/>
            <a:ext cx="468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0" name="正方形/長方形 9"/>
          <p:cNvSpPr/>
          <p:nvPr/>
        </p:nvSpPr>
        <p:spPr>
          <a:xfrm>
            <a:off x="2003436" y="1483646"/>
            <a:ext cx="432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 name="正方形/長方形 10"/>
          <p:cNvSpPr/>
          <p:nvPr/>
        </p:nvSpPr>
        <p:spPr>
          <a:xfrm>
            <a:off x="2659185" y="2831561"/>
            <a:ext cx="216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2" name="正方形/長方形 11"/>
          <p:cNvSpPr/>
          <p:nvPr/>
        </p:nvSpPr>
        <p:spPr>
          <a:xfrm>
            <a:off x="124684" y="4126961"/>
            <a:ext cx="216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3" name="正方形/長方形 12"/>
          <p:cNvSpPr/>
          <p:nvPr/>
        </p:nvSpPr>
        <p:spPr>
          <a:xfrm>
            <a:off x="6398484" y="1853661"/>
            <a:ext cx="576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4" name="正方形/長方形 13"/>
          <p:cNvSpPr/>
          <p:nvPr/>
        </p:nvSpPr>
        <p:spPr>
          <a:xfrm>
            <a:off x="7140098" y="1853661"/>
            <a:ext cx="216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5" name="正方形/長方形 14"/>
          <p:cNvSpPr/>
          <p:nvPr/>
        </p:nvSpPr>
        <p:spPr>
          <a:xfrm>
            <a:off x="4344902" y="4057061"/>
            <a:ext cx="10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6" name="正方形/長方形 15"/>
          <p:cNvSpPr/>
          <p:nvPr/>
        </p:nvSpPr>
        <p:spPr>
          <a:xfrm>
            <a:off x="5172071" y="4270961"/>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7" name="正方形/長方形 16"/>
          <p:cNvSpPr/>
          <p:nvPr/>
        </p:nvSpPr>
        <p:spPr>
          <a:xfrm>
            <a:off x="4711642" y="4270961"/>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Tree>
    <p:extLst>
      <p:ext uri="{BB962C8B-B14F-4D97-AF65-F5344CB8AC3E}">
        <p14:creationId xmlns:p14="http://schemas.microsoft.com/office/powerpoint/2010/main" val="9772271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0" y="0"/>
            <a:ext cx="4132309" cy="3671589"/>
          </a:xfrm>
          <a:prstGeom prst="rect">
            <a:avLst/>
          </a:prstGeom>
        </p:spPr>
      </p:pic>
      <p:pic>
        <p:nvPicPr>
          <p:cNvPr id="5" name="図 4"/>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b="46237"/>
          <a:stretch/>
        </p:blipFill>
        <p:spPr>
          <a:xfrm>
            <a:off x="0" y="3592188"/>
            <a:ext cx="4181925" cy="3265812"/>
          </a:xfrm>
          <a:prstGeom prst="rect">
            <a:avLst/>
          </a:prstGeom>
        </p:spPr>
      </p:pic>
      <p:pic>
        <p:nvPicPr>
          <p:cNvPr id="7" name="図 6"/>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t="53376"/>
          <a:stretch/>
        </p:blipFill>
        <p:spPr>
          <a:xfrm>
            <a:off x="4181925" y="0"/>
            <a:ext cx="4181925" cy="2832126"/>
          </a:xfrm>
          <a:prstGeom prst="rect">
            <a:avLst/>
          </a:prstGeom>
        </p:spPr>
      </p:pic>
      <p:pic>
        <p:nvPicPr>
          <p:cNvPr id="8" name="図 7"/>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Lst>
          </a:blip>
          <a:stretch>
            <a:fillRect/>
          </a:stretch>
        </p:blipFill>
        <p:spPr>
          <a:xfrm>
            <a:off x="4302421" y="2832126"/>
            <a:ext cx="4111045" cy="3487300"/>
          </a:xfrm>
          <a:prstGeom prst="rect">
            <a:avLst/>
          </a:prstGeom>
        </p:spPr>
      </p:pic>
      <p:pic>
        <p:nvPicPr>
          <p:cNvPr id="9" name="図 8"/>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contrast="40000"/>
                    </a14:imgEffect>
                  </a14:imgLayer>
                </a14:imgProps>
              </a:ext>
            </a:extLst>
          </a:blip>
          <a:stretch>
            <a:fillRect/>
          </a:stretch>
        </p:blipFill>
        <p:spPr>
          <a:xfrm>
            <a:off x="4249706" y="6386101"/>
            <a:ext cx="4160661" cy="1268754"/>
          </a:xfrm>
          <a:prstGeom prst="rect">
            <a:avLst/>
          </a:prstGeom>
        </p:spPr>
      </p:pic>
      <p:sp>
        <p:nvSpPr>
          <p:cNvPr id="10" name="正方形/長方形 9"/>
          <p:cNvSpPr/>
          <p:nvPr/>
        </p:nvSpPr>
        <p:spPr>
          <a:xfrm>
            <a:off x="1555651" y="918162"/>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pic>
        <p:nvPicPr>
          <p:cNvPr id="11" name="図 10"/>
          <p:cNvPicPr>
            <a:picLocks noChangeAspect="1"/>
          </p:cNvPicPr>
          <p:nvPr/>
        </p:nvPicPr>
        <p:blipFill rotWithShape="1">
          <a:blip r:embed="rId10" cstate="screen">
            <a:extLst>
              <a:ext uri="{BEBA8EAE-BF5A-486C-A8C5-ECC9F3942E4B}">
                <a14:imgProps xmlns:a14="http://schemas.microsoft.com/office/drawing/2010/main">
                  <a14:imgLayer r:embed="rId11">
                    <a14:imgEffect>
                      <a14:sharpenSoften amount="50000"/>
                    </a14:imgEffect>
                    <a14:imgEffect>
                      <a14:brightnessContrast contrast="40000"/>
                    </a14:imgEffect>
                  </a14:imgLayer>
                </a14:imgProps>
              </a:ext>
              <a:ext uri="{28A0092B-C50C-407E-A947-70E740481C1C}">
                <a14:useLocalDpi xmlns:a14="http://schemas.microsoft.com/office/drawing/2010/main"/>
              </a:ext>
            </a:extLst>
          </a:blip>
          <a:srcRect t="11675"/>
          <a:stretch/>
        </p:blipFill>
        <p:spPr>
          <a:xfrm>
            <a:off x="1781176" y="1338249"/>
            <a:ext cx="2230406" cy="241845"/>
          </a:xfrm>
          <a:prstGeom prst="rect">
            <a:avLst/>
          </a:prstGeom>
          <a:ln>
            <a:solidFill>
              <a:srgbClr val="C00000"/>
            </a:solidFill>
          </a:ln>
        </p:spPr>
      </p:pic>
      <p:cxnSp>
        <p:nvCxnSpPr>
          <p:cNvPr id="3" name="直線矢印コネクタ 2"/>
          <p:cNvCxnSpPr/>
          <p:nvPr/>
        </p:nvCxnSpPr>
        <p:spPr>
          <a:xfrm flipV="1">
            <a:off x="2896379" y="1580094"/>
            <a:ext cx="151621" cy="458256"/>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628013" y="1138452"/>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3" name="正方形/長方形 12"/>
          <p:cNvSpPr/>
          <p:nvPr/>
        </p:nvSpPr>
        <p:spPr>
          <a:xfrm>
            <a:off x="3894582" y="2250399"/>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4" name="正方形/長方形 13"/>
          <p:cNvSpPr/>
          <p:nvPr/>
        </p:nvSpPr>
        <p:spPr>
          <a:xfrm>
            <a:off x="2494407" y="2479665"/>
            <a:ext cx="360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5" name="正方形/長方形 14"/>
          <p:cNvSpPr/>
          <p:nvPr/>
        </p:nvSpPr>
        <p:spPr>
          <a:xfrm>
            <a:off x="2612189" y="2699934"/>
            <a:ext cx="360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6" name="正方形/長方形 15"/>
          <p:cNvSpPr/>
          <p:nvPr/>
        </p:nvSpPr>
        <p:spPr>
          <a:xfrm>
            <a:off x="3553632" y="2701344"/>
            <a:ext cx="360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cxnSp>
        <p:nvCxnSpPr>
          <p:cNvPr id="17" name="直線矢印コネクタ 16"/>
          <p:cNvCxnSpPr/>
          <p:nvPr/>
        </p:nvCxnSpPr>
        <p:spPr>
          <a:xfrm>
            <a:off x="1981200" y="3055643"/>
            <a:ext cx="266700" cy="182857"/>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2209800" y="3127338"/>
            <a:ext cx="1646682" cy="230832"/>
          </a:xfrm>
          <a:prstGeom prst="rect">
            <a:avLst/>
          </a:prstGeom>
          <a:noFill/>
        </p:spPr>
        <p:txBody>
          <a:bodyPr wrap="square" rtlCol="0">
            <a:spAutoFit/>
          </a:bodyPr>
          <a:lstStyle/>
          <a:p>
            <a:r>
              <a:rPr kumimoji="1" lang="ja-JP" altLang="en-US" sz="900" dirty="0" smtClean="0"/>
              <a:t>内積は与える必要がある</a:t>
            </a:r>
            <a:endParaRPr kumimoji="1" lang="ja-JP" altLang="en-US" sz="900" dirty="0"/>
          </a:p>
        </p:txBody>
      </p:sp>
      <p:sp>
        <p:nvSpPr>
          <p:cNvPr id="21" name="正方形/長方形 20"/>
          <p:cNvSpPr/>
          <p:nvPr/>
        </p:nvSpPr>
        <p:spPr>
          <a:xfrm>
            <a:off x="2289146" y="3156975"/>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2" name="フリーフォーム 21"/>
          <p:cNvSpPr/>
          <p:nvPr/>
        </p:nvSpPr>
        <p:spPr>
          <a:xfrm>
            <a:off x="2790825" y="4819650"/>
            <a:ext cx="1457325" cy="1390650"/>
          </a:xfrm>
          <a:custGeom>
            <a:avLst/>
            <a:gdLst>
              <a:gd name="connsiteX0" fmla="*/ 1314450 w 1457325"/>
              <a:gd name="connsiteY0" fmla="*/ 0 h 1390650"/>
              <a:gd name="connsiteX1" fmla="*/ 1457325 w 1457325"/>
              <a:gd name="connsiteY1" fmla="*/ 104775 h 1390650"/>
              <a:gd name="connsiteX2" fmla="*/ 1447800 w 1457325"/>
              <a:gd name="connsiteY2" fmla="*/ 1390650 h 1390650"/>
              <a:gd name="connsiteX3" fmla="*/ 0 w 1457325"/>
              <a:gd name="connsiteY3" fmla="*/ 1390650 h 1390650"/>
            </a:gdLst>
            <a:ahLst/>
            <a:cxnLst>
              <a:cxn ang="0">
                <a:pos x="connsiteX0" y="connsiteY0"/>
              </a:cxn>
              <a:cxn ang="0">
                <a:pos x="connsiteX1" y="connsiteY1"/>
              </a:cxn>
              <a:cxn ang="0">
                <a:pos x="connsiteX2" y="connsiteY2"/>
              </a:cxn>
              <a:cxn ang="0">
                <a:pos x="connsiteX3" y="connsiteY3"/>
              </a:cxn>
            </a:cxnLst>
            <a:rect l="l" t="t" r="r" b="b"/>
            <a:pathLst>
              <a:path w="1457325" h="1390650">
                <a:moveTo>
                  <a:pt x="1314450" y="0"/>
                </a:moveTo>
                <a:lnTo>
                  <a:pt x="1457325" y="104775"/>
                </a:lnTo>
                <a:lnTo>
                  <a:pt x="1447800" y="1390650"/>
                </a:lnTo>
                <a:lnTo>
                  <a:pt x="0" y="1390650"/>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7077882" y="2233667"/>
            <a:ext cx="360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4" name="正方形/長方形 23"/>
          <p:cNvSpPr/>
          <p:nvPr/>
        </p:nvSpPr>
        <p:spPr>
          <a:xfrm>
            <a:off x="4791882" y="2460897"/>
            <a:ext cx="360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5" name="正方形/長方形 24"/>
          <p:cNvSpPr/>
          <p:nvPr/>
        </p:nvSpPr>
        <p:spPr>
          <a:xfrm>
            <a:off x="7554132" y="5442975"/>
            <a:ext cx="252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6" name="正方形/長方形 25"/>
          <p:cNvSpPr/>
          <p:nvPr/>
        </p:nvSpPr>
        <p:spPr>
          <a:xfrm>
            <a:off x="8050367" y="5716125"/>
            <a:ext cx="23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7" name="正方形/長方形 26"/>
          <p:cNvSpPr/>
          <p:nvPr/>
        </p:nvSpPr>
        <p:spPr>
          <a:xfrm>
            <a:off x="5000469" y="5716125"/>
            <a:ext cx="10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8" name="正方形/長方形 27"/>
          <p:cNvSpPr/>
          <p:nvPr/>
        </p:nvSpPr>
        <p:spPr>
          <a:xfrm>
            <a:off x="5586418" y="5939551"/>
            <a:ext cx="46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9" name="正方形/長方形 28"/>
          <p:cNvSpPr/>
          <p:nvPr/>
        </p:nvSpPr>
        <p:spPr>
          <a:xfrm>
            <a:off x="6654025" y="6173251"/>
            <a:ext cx="25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0" name="正方形/長方形 29"/>
          <p:cNvSpPr/>
          <p:nvPr/>
        </p:nvSpPr>
        <p:spPr>
          <a:xfrm>
            <a:off x="6035368" y="6586611"/>
            <a:ext cx="25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1" name="正方形/長方形 30"/>
          <p:cNvSpPr/>
          <p:nvPr/>
        </p:nvSpPr>
        <p:spPr>
          <a:xfrm>
            <a:off x="5469943" y="7030003"/>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2" name="正方形/長方形 31"/>
          <p:cNvSpPr/>
          <p:nvPr/>
        </p:nvSpPr>
        <p:spPr>
          <a:xfrm>
            <a:off x="7483182" y="7258603"/>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Tree>
    <p:extLst>
      <p:ext uri="{BB962C8B-B14F-4D97-AF65-F5344CB8AC3E}">
        <p14:creationId xmlns:p14="http://schemas.microsoft.com/office/powerpoint/2010/main" val="2789483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tretch>
            <a:fillRect/>
          </a:stretch>
        </p:blipFill>
        <p:spPr>
          <a:xfrm>
            <a:off x="0" y="0"/>
            <a:ext cx="4210277" cy="4047253"/>
          </a:xfrm>
          <a:prstGeom prst="rect">
            <a:avLst/>
          </a:prstGeom>
        </p:spPr>
      </p:pic>
      <p:pic>
        <p:nvPicPr>
          <p:cNvPr id="5" name="図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2029906" y="492328"/>
            <a:ext cx="1627693" cy="245792"/>
          </a:xfrm>
          <a:prstGeom prst="rect">
            <a:avLst/>
          </a:prstGeom>
          <a:ln w="6350">
            <a:solidFill>
              <a:srgbClr val="C00000"/>
            </a:solidFill>
          </a:ln>
        </p:spPr>
      </p:pic>
      <p:sp>
        <p:nvSpPr>
          <p:cNvPr id="6" name="正方形/長方形 5"/>
          <p:cNvSpPr/>
          <p:nvPr/>
        </p:nvSpPr>
        <p:spPr>
          <a:xfrm>
            <a:off x="1586522" y="217612"/>
            <a:ext cx="756000" cy="180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a:stCxn id="5" idx="1"/>
            <a:endCxn id="6" idx="2"/>
          </p:cNvCxnSpPr>
          <p:nvPr/>
        </p:nvCxnSpPr>
        <p:spPr>
          <a:xfrm flipH="1" flipV="1">
            <a:off x="1964522" y="397612"/>
            <a:ext cx="65384" cy="21761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767267" y="477113"/>
            <a:ext cx="225510" cy="332784"/>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1140384" y="492328"/>
            <a:ext cx="446138" cy="245792"/>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p:cNvSpPr/>
          <p:nvPr/>
        </p:nvSpPr>
        <p:spPr>
          <a:xfrm>
            <a:off x="1729865" y="477113"/>
            <a:ext cx="225510" cy="332784"/>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p:cNvSpPr/>
          <p:nvPr/>
        </p:nvSpPr>
        <p:spPr>
          <a:xfrm>
            <a:off x="3796938" y="3430232"/>
            <a:ext cx="360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12"/>
          <p:cNvSpPr/>
          <p:nvPr/>
        </p:nvSpPr>
        <p:spPr>
          <a:xfrm>
            <a:off x="385178" y="3661009"/>
            <a:ext cx="360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p:cNvSpPr/>
          <p:nvPr/>
        </p:nvSpPr>
        <p:spPr>
          <a:xfrm>
            <a:off x="1808505" y="2528895"/>
            <a:ext cx="576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正方形/長方形 14"/>
          <p:cNvSpPr/>
          <p:nvPr/>
        </p:nvSpPr>
        <p:spPr>
          <a:xfrm>
            <a:off x="376469" y="2751839"/>
            <a:ext cx="252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p:cNvSpPr/>
          <p:nvPr/>
        </p:nvSpPr>
        <p:spPr>
          <a:xfrm>
            <a:off x="2233940" y="2744006"/>
            <a:ext cx="324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7" name="図 1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tretch>
            <a:fillRect/>
          </a:stretch>
        </p:blipFill>
        <p:spPr>
          <a:xfrm>
            <a:off x="4357884" y="0"/>
            <a:ext cx="4210277" cy="4047253"/>
          </a:xfrm>
          <a:prstGeom prst="rect">
            <a:avLst/>
          </a:prstGeom>
        </p:spPr>
      </p:pic>
      <p:pic>
        <p:nvPicPr>
          <p:cNvPr id="18" name="図 17"/>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6387790" y="492328"/>
            <a:ext cx="1627693" cy="245792"/>
          </a:xfrm>
          <a:prstGeom prst="rect">
            <a:avLst/>
          </a:prstGeom>
          <a:ln w="6350">
            <a:solidFill>
              <a:srgbClr val="C00000"/>
            </a:solidFill>
          </a:ln>
        </p:spPr>
      </p:pic>
      <p:sp>
        <p:nvSpPr>
          <p:cNvPr id="19" name="正方形/長方形 18"/>
          <p:cNvSpPr/>
          <p:nvPr/>
        </p:nvSpPr>
        <p:spPr>
          <a:xfrm>
            <a:off x="5944406" y="217612"/>
            <a:ext cx="756000" cy="180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p:cNvCxnSpPr>
            <a:stCxn id="18" idx="1"/>
            <a:endCxn id="19" idx="2"/>
          </p:cNvCxnSpPr>
          <p:nvPr/>
        </p:nvCxnSpPr>
        <p:spPr>
          <a:xfrm flipH="1" flipV="1">
            <a:off x="6322406" y="397612"/>
            <a:ext cx="65384" cy="21761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5125151" y="477113"/>
            <a:ext cx="225510" cy="332784"/>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p:cNvSpPr/>
          <p:nvPr/>
        </p:nvSpPr>
        <p:spPr>
          <a:xfrm>
            <a:off x="5498268" y="492328"/>
            <a:ext cx="446138" cy="245792"/>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p:cNvSpPr/>
          <p:nvPr/>
        </p:nvSpPr>
        <p:spPr>
          <a:xfrm>
            <a:off x="6087749" y="477113"/>
            <a:ext cx="225510" cy="332784"/>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p:cNvSpPr/>
          <p:nvPr/>
        </p:nvSpPr>
        <p:spPr>
          <a:xfrm>
            <a:off x="8154822" y="3430232"/>
            <a:ext cx="360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p:cNvSpPr/>
          <p:nvPr/>
        </p:nvSpPr>
        <p:spPr>
          <a:xfrm>
            <a:off x="4743062" y="3661009"/>
            <a:ext cx="360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p:cNvSpPr/>
          <p:nvPr/>
        </p:nvSpPr>
        <p:spPr>
          <a:xfrm>
            <a:off x="6166389" y="2528895"/>
            <a:ext cx="576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p:cNvSpPr/>
          <p:nvPr/>
        </p:nvSpPr>
        <p:spPr>
          <a:xfrm>
            <a:off x="4734353" y="2751839"/>
            <a:ext cx="252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p:cNvSpPr/>
          <p:nvPr/>
        </p:nvSpPr>
        <p:spPr>
          <a:xfrm>
            <a:off x="6591824" y="2744006"/>
            <a:ext cx="324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30313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0" y="0"/>
            <a:ext cx="4132309" cy="3671589"/>
          </a:xfrm>
          <a:prstGeom prst="rect">
            <a:avLst/>
          </a:prstGeom>
        </p:spPr>
      </p:pic>
      <p:pic>
        <p:nvPicPr>
          <p:cNvPr id="5" name="図 4"/>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b="46237"/>
          <a:stretch/>
        </p:blipFill>
        <p:spPr>
          <a:xfrm>
            <a:off x="0" y="3592188"/>
            <a:ext cx="4181925" cy="3265812"/>
          </a:xfrm>
          <a:prstGeom prst="rect">
            <a:avLst/>
          </a:prstGeom>
        </p:spPr>
      </p:pic>
      <p:pic>
        <p:nvPicPr>
          <p:cNvPr id="7" name="図 6"/>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t="53376"/>
          <a:stretch/>
        </p:blipFill>
        <p:spPr>
          <a:xfrm>
            <a:off x="4181925" y="0"/>
            <a:ext cx="4181925" cy="2832126"/>
          </a:xfrm>
          <a:prstGeom prst="rect">
            <a:avLst/>
          </a:prstGeom>
        </p:spPr>
      </p:pic>
      <p:pic>
        <p:nvPicPr>
          <p:cNvPr id="8" name="図 7"/>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Lst>
          </a:blip>
          <a:stretch>
            <a:fillRect/>
          </a:stretch>
        </p:blipFill>
        <p:spPr>
          <a:xfrm>
            <a:off x="4302421" y="2832126"/>
            <a:ext cx="4111045" cy="3487300"/>
          </a:xfrm>
          <a:prstGeom prst="rect">
            <a:avLst/>
          </a:prstGeom>
        </p:spPr>
      </p:pic>
      <p:pic>
        <p:nvPicPr>
          <p:cNvPr id="9" name="図 8"/>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contrast="40000"/>
                    </a14:imgEffect>
                  </a14:imgLayer>
                </a14:imgProps>
              </a:ext>
            </a:extLst>
          </a:blip>
          <a:stretch>
            <a:fillRect/>
          </a:stretch>
        </p:blipFill>
        <p:spPr>
          <a:xfrm>
            <a:off x="4249706" y="6386101"/>
            <a:ext cx="4160661" cy="1268754"/>
          </a:xfrm>
          <a:prstGeom prst="rect">
            <a:avLst/>
          </a:prstGeom>
        </p:spPr>
      </p:pic>
      <p:sp>
        <p:nvSpPr>
          <p:cNvPr id="10" name="正方形/長方形 9"/>
          <p:cNvSpPr/>
          <p:nvPr/>
        </p:nvSpPr>
        <p:spPr>
          <a:xfrm>
            <a:off x="1555651" y="918162"/>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pic>
        <p:nvPicPr>
          <p:cNvPr id="11" name="図 10"/>
          <p:cNvPicPr>
            <a:picLocks noChangeAspect="1"/>
          </p:cNvPicPr>
          <p:nvPr/>
        </p:nvPicPr>
        <p:blipFill rotWithShape="1">
          <a:blip r:embed="rId10" cstate="screen">
            <a:extLst>
              <a:ext uri="{BEBA8EAE-BF5A-486C-A8C5-ECC9F3942E4B}">
                <a14:imgProps xmlns:a14="http://schemas.microsoft.com/office/drawing/2010/main">
                  <a14:imgLayer r:embed="rId11">
                    <a14:imgEffect>
                      <a14:sharpenSoften amount="50000"/>
                    </a14:imgEffect>
                    <a14:imgEffect>
                      <a14:brightnessContrast contrast="40000"/>
                    </a14:imgEffect>
                  </a14:imgLayer>
                </a14:imgProps>
              </a:ext>
              <a:ext uri="{28A0092B-C50C-407E-A947-70E740481C1C}">
                <a14:useLocalDpi xmlns:a14="http://schemas.microsoft.com/office/drawing/2010/main"/>
              </a:ext>
            </a:extLst>
          </a:blip>
          <a:srcRect t="11675"/>
          <a:stretch/>
        </p:blipFill>
        <p:spPr>
          <a:xfrm>
            <a:off x="1781176" y="1338249"/>
            <a:ext cx="2230406" cy="241845"/>
          </a:xfrm>
          <a:prstGeom prst="rect">
            <a:avLst/>
          </a:prstGeom>
          <a:ln>
            <a:solidFill>
              <a:srgbClr val="C00000"/>
            </a:solidFill>
          </a:ln>
        </p:spPr>
      </p:pic>
      <p:cxnSp>
        <p:nvCxnSpPr>
          <p:cNvPr id="3" name="直線矢印コネクタ 2"/>
          <p:cNvCxnSpPr/>
          <p:nvPr/>
        </p:nvCxnSpPr>
        <p:spPr>
          <a:xfrm flipV="1">
            <a:off x="2896379" y="1580094"/>
            <a:ext cx="151621" cy="458256"/>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628013" y="1138452"/>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3" name="正方形/長方形 12"/>
          <p:cNvSpPr/>
          <p:nvPr/>
        </p:nvSpPr>
        <p:spPr>
          <a:xfrm>
            <a:off x="3894582" y="2250399"/>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4" name="正方形/長方形 13"/>
          <p:cNvSpPr/>
          <p:nvPr/>
        </p:nvSpPr>
        <p:spPr>
          <a:xfrm>
            <a:off x="2494407" y="2479665"/>
            <a:ext cx="360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5" name="正方形/長方形 14"/>
          <p:cNvSpPr/>
          <p:nvPr/>
        </p:nvSpPr>
        <p:spPr>
          <a:xfrm>
            <a:off x="2612189" y="2699934"/>
            <a:ext cx="360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6" name="正方形/長方形 15"/>
          <p:cNvSpPr/>
          <p:nvPr/>
        </p:nvSpPr>
        <p:spPr>
          <a:xfrm>
            <a:off x="3553632" y="2701344"/>
            <a:ext cx="360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cxnSp>
        <p:nvCxnSpPr>
          <p:cNvPr id="17" name="直線矢印コネクタ 16"/>
          <p:cNvCxnSpPr/>
          <p:nvPr/>
        </p:nvCxnSpPr>
        <p:spPr>
          <a:xfrm>
            <a:off x="1981200" y="3055643"/>
            <a:ext cx="266700" cy="182857"/>
          </a:xfrm>
          <a:prstGeom prst="straightConnector1">
            <a:avLst/>
          </a:prstGeom>
          <a:ln>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2209800" y="3127338"/>
            <a:ext cx="1646682" cy="230832"/>
          </a:xfrm>
          <a:prstGeom prst="rect">
            <a:avLst/>
          </a:prstGeom>
          <a:noFill/>
        </p:spPr>
        <p:txBody>
          <a:bodyPr wrap="square" rtlCol="0">
            <a:spAutoFit/>
          </a:bodyPr>
          <a:lstStyle/>
          <a:p>
            <a:r>
              <a:rPr kumimoji="1" lang="ja-JP" altLang="en-US" sz="900" dirty="0" smtClean="0"/>
              <a:t>内積は与える必要がある</a:t>
            </a:r>
            <a:endParaRPr kumimoji="1" lang="ja-JP" altLang="en-US" sz="900" dirty="0"/>
          </a:p>
        </p:txBody>
      </p:sp>
      <p:sp>
        <p:nvSpPr>
          <p:cNvPr id="21" name="正方形/長方形 20"/>
          <p:cNvSpPr/>
          <p:nvPr/>
        </p:nvSpPr>
        <p:spPr>
          <a:xfrm>
            <a:off x="2289146" y="3156975"/>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2" name="フリーフォーム 21"/>
          <p:cNvSpPr/>
          <p:nvPr/>
        </p:nvSpPr>
        <p:spPr>
          <a:xfrm>
            <a:off x="2790825" y="4819650"/>
            <a:ext cx="1457325" cy="1390650"/>
          </a:xfrm>
          <a:custGeom>
            <a:avLst/>
            <a:gdLst>
              <a:gd name="connsiteX0" fmla="*/ 1314450 w 1457325"/>
              <a:gd name="connsiteY0" fmla="*/ 0 h 1390650"/>
              <a:gd name="connsiteX1" fmla="*/ 1457325 w 1457325"/>
              <a:gd name="connsiteY1" fmla="*/ 104775 h 1390650"/>
              <a:gd name="connsiteX2" fmla="*/ 1447800 w 1457325"/>
              <a:gd name="connsiteY2" fmla="*/ 1390650 h 1390650"/>
              <a:gd name="connsiteX3" fmla="*/ 0 w 1457325"/>
              <a:gd name="connsiteY3" fmla="*/ 1390650 h 1390650"/>
            </a:gdLst>
            <a:ahLst/>
            <a:cxnLst>
              <a:cxn ang="0">
                <a:pos x="connsiteX0" y="connsiteY0"/>
              </a:cxn>
              <a:cxn ang="0">
                <a:pos x="connsiteX1" y="connsiteY1"/>
              </a:cxn>
              <a:cxn ang="0">
                <a:pos x="connsiteX2" y="connsiteY2"/>
              </a:cxn>
              <a:cxn ang="0">
                <a:pos x="connsiteX3" y="connsiteY3"/>
              </a:cxn>
            </a:cxnLst>
            <a:rect l="l" t="t" r="r" b="b"/>
            <a:pathLst>
              <a:path w="1457325" h="1390650">
                <a:moveTo>
                  <a:pt x="1314450" y="0"/>
                </a:moveTo>
                <a:lnTo>
                  <a:pt x="1457325" y="104775"/>
                </a:lnTo>
                <a:lnTo>
                  <a:pt x="1447800" y="1390650"/>
                </a:lnTo>
                <a:lnTo>
                  <a:pt x="0" y="1390650"/>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7077882" y="2233667"/>
            <a:ext cx="360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4" name="正方形/長方形 23"/>
          <p:cNvSpPr/>
          <p:nvPr/>
        </p:nvSpPr>
        <p:spPr>
          <a:xfrm>
            <a:off x="4791882" y="2460897"/>
            <a:ext cx="360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5" name="正方形/長方形 24"/>
          <p:cNvSpPr/>
          <p:nvPr/>
        </p:nvSpPr>
        <p:spPr>
          <a:xfrm>
            <a:off x="7554132" y="5442975"/>
            <a:ext cx="252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6" name="正方形/長方形 25"/>
          <p:cNvSpPr/>
          <p:nvPr/>
        </p:nvSpPr>
        <p:spPr>
          <a:xfrm>
            <a:off x="8050367" y="5716125"/>
            <a:ext cx="23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7" name="正方形/長方形 26"/>
          <p:cNvSpPr/>
          <p:nvPr/>
        </p:nvSpPr>
        <p:spPr>
          <a:xfrm>
            <a:off x="5000469" y="5716125"/>
            <a:ext cx="10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8" name="正方形/長方形 27"/>
          <p:cNvSpPr/>
          <p:nvPr/>
        </p:nvSpPr>
        <p:spPr>
          <a:xfrm>
            <a:off x="5586418" y="5939551"/>
            <a:ext cx="46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9" name="正方形/長方形 28"/>
          <p:cNvSpPr/>
          <p:nvPr/>
        </p:nvSpPr>
        <p:spPr>
          <a:xfrm>
            <a:off x="6654025" y="6173251"/>
            <a:ext cx="25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0" name="正方形/長方形 29"/>
          <p:cNvSpPr/>
          <p:nvPr/>
        </p:nvSpPr>
        <p:spPr>
          <a:xfrm>
            <a:off x="6035368" y="6586611"/>
            <a:ext cx="25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1" name="正方形/長方形 30"/>
          <p:cNvSpPr/>
          <p:nvPr/>
        </p:nvSpPr>
        <p:spPr>
          <a:xfrm>
            <a:off x="5469943" y="7030003"/>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2" name="正方形/長方形 31"/>
          <p:cNvSpPr/>
          <p:nvPr/>
        </p:nvSpPr>
        <p:spPr>
          <a:xfrm>
            <a:off x="7483182" y="7258603"/>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Tree>
    <p:extLst>
      <p:ext uri="{BB962C8B-B14F-4D97-AF65-F5344CB8AC3E}">
        <p14:creationId xmlns:p14="http://schemas.microsoft.com/office/powerpoint/2010/main" val="2952271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0" y="0"/>
            <a:ext cx="4139397" cy="999409"/>
          </a:xfrm>
          <a:prstGeom prst="rect">
            <a:avLst/>
          </a:prstGeom>
        </p:spPr>
      </p:pic>
      <p:pic>
        <p:nvPicPr>
          <p:cNvPr id="5" name="図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0" y="999409"/>
            <a:ext cx="4189013" cy="6230360"/>
          </a:xfrm>
          <a:prstGeom prst="rect">
            <a:avLst/>
          </a:prstGeom>
        </p:spPr>
      </p:pic>
      <p:pic>
        <p:nvPicPr>
          <p:cNvPr id="6" name="図 5"/>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Lst>
          </a:blip>
          <a:srcRect t="7904"/>
          <a:stretch/>
        </p:blipFill>
        <p:spPr>
          <a:xfrm>
            <a:off x="4257561" y="0"/>
            <a:ext cx="4160661" cy="5548594"/>
          </a:xfrm>
          <a:prstGeom prst="rect">
            <a:avLst/>
          </a:prstGeom>
        </p:spPr>
      </p:pic>
      <p:pic>
        <p:nvPicPr>
          <p:cNvPr id="7" name="図 6"/>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contrast="40000"/>
                    </a14:imgEffect>
                  </a14:imgLayer>
                </a14:imgProps>
              </a:ext>
            </a:extLst>
          </a:blip>
          <a:stretch>
            <a:fillRect/>
          </a:stretch>
        </p:blipFill>
        <p:spPr>
          <a:xfrm>
            <a:off x="4227113" y="5548594"/>
            <a:ext cx="4167749" cy="2105139"/>
          </a:xfrm>
          <a:prstGeom prst="rect">
            <a:avLst/>
          </a:prstGeom>
        </p:spPr>
      </p:pic>
      <p:pic>
        <p:nvPicPr>
          <p:cNvPr id="8" name="図 7"/>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Lst>
          </a:blip>
          <a:srcRect b="93361"/>
          <a:stretch/>
        </p:blipFill>
        <p:spPr>
          <a:xfrm>
            <a:off x="4992" y="7229769"/>
            <a:ext cx="4160661" cy="400014"/>
          </a:xfrm>
          <a:prstGeom prst="rect">
            <a:avLst/>
          </a:prstGeom>
        </p:spPr>
      </p:pic>
      <p:sp>
        <p:nvSpPr>
          <p:cNvPr id="9" name="正方形/長方形 8"/>
          <p:cNvSpPr/>
          <p:nvPr/>
        </p:nvSpPr>
        <p:spPr>
          <a:xfrm>
            <a:off x="5229319" y="4290239"/>
            <a:ext cx="72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cxnSp>
        <p:nvCxnSpPr>
          <p:cNvPr id="3" name="直線コネクタ 2"/>
          <p:cNvCxnSpPr/>
          <p:nvPr/>
        </p:nvCxnSpPr>
        <p:spPr>
          <a:xfrm>
            <a:off x="3143249" y="4162214"/>
            <a:ext cx="10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47443" y="4352714"/>
            <a:ext cx="226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63042" y="4533900"/>
            <a:ext cx="1070507" cy="215444"/>
          </a:xfrm>
          <a:prstGeom prst="rect">
            <a:avLst/>
          </a:prstGeom>
          <a:noFill/>
        </p:spPr>
        <p:txBody>
          <a:bodyPr wrap="square" rtlCol="0">
            <a:spAutoFit/>
          </a:bodyPr>
          <a:lstStyle/>
          <a:p>
            <a:r>
              <a:rPr lang="ja-JP" altLang="en-US" sz="800" dirty="0" smtClean="0">
                <a:solidFill>
                  <a:srgbClr val="C00000"/>
                </a:solidFill>
              </a:rPr>
              <a:t>微小範囲において</a:t>
            </a:r>
            <a:endParaRPr kumimoji="1" lang="ja-JP" altLang="en-US" sz="800" dirty="0">
              <a:solidFill>
                <a:srgbClr val="C00000"/>
              </a:solidFill>
            </a:endParaRPr>
          </a:p>
        </p:txBody>
      </p:sp>
      <p:cxnSp>
        <p:nvCxnSpPr>
          <p:cNvPr id="13" name="直線矢印コネクタ 12"/>
          <p:cNvCxnSpPr>
            <a:endCxn id="11" idx="1"/>
          </p:cNvCxnSpPr>
          <p:nvPr/>
        </p:nvCxnSpPr>
        <p:spPr>
          <a:xfrm>
            <a:off x="466725" y="4352714"/>
            <a:ext cx="196317" cy="28890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2735756" y="4387522"/>
            <a:ext cx="10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5" name="正方形/長方形 14"/>
          <p:cNvSpPr/>
          <p:nvPr/>
        </p:nvSpPr>
        <p:spPr>
          <a:xfrm>
            <a:off x="3398859" y="4387522"/>
            <a:ext cx="180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6" name="正方形/長方形 15"/>
          <p:cNvSpPr/>
          <p:nvPr/>
        </p:nvSpPr>
        <p:spPr>
          <a:xfrm>
            <a:off x="1700699" y="2148571"/>
            <a:ext cx="504000" cy="144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8" name="フリーフォーム 17"/>
          <p:cNvSpPr/>
          <p:nvPr/>
        </p:nvSpPr>
        <p:spPr>
          <a:xfrm>
            <a:off x="0" y="2295525"/>
            <a:ext cx="1704975" cy="5248275"/>
          </a:xfrm>
          <a:custGeom>
            <a:avLst/>
            <a:gdLst>
              <a:gd name="connsiteX0" fmla="*/ 1704975 w 1704975"/>
              <a:gd name="connsiteY0" fmla="*/ 0 h 5248275"/>
              <a:gd name="connsiteX1" fmla="*/ 1514475 w 1704975"/>
              <a:gd name="connsiteY1" fmla="*/ 38100 h 5248275"/>
              <a:gd name="connsiteX2" fmla="*/ 0 w 1704975"/>
              <a:gd name="connsiteY2" fmla="*/ 38100 h 5248275"/>
              <a:gd name="connsiteX3" fmla="*/ 0 w 1704975"/>
              <a:gd name="connsiteY3" fmla="*/ 5248275 h 5248275"/>
              <a:gd name="connsiteX4" fmla="*/ 285750 w 1704975"/>
              <a:gd name="connsiteY4" fmla="*/ 5248275 h 5248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75" h="5248275">
                <a:moveTo>
                  <a:pt x="1704975" y="0"/>
                </a:moveTo>
                <a:lnTo>
                  <a:pt x="1514475" y="38100"/>
                </a:lnTo>
                <a:lnTo>
                  <a:pt x="0" y="38100"/>
                </a:lnTo>
                <a:lnTo>
                  <a:pt x="0" y="5248275"/>
                </a:lnTo>
                <a:lnTo>
                  <a:pt x="285750" y="5248275"/>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1312884" y="7436441"/>
            <a:ext cx="14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0" name="正方形/長方形 19"/>
          <p:cNvSpPr/>
          <p:nvPr/>
        </p:nvSpPr>
        <p:spPr>
          <a:xfrm>
            <a:off x="1910971" y="6912120"/>
            <a:ext cx="10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1" name="正方形/長方形 20"/>
          <p:cNvSpPr/>
          <p:nvPr/>
        </p:nvSpPr>
        <p:spPr>
          <a:xfrm>
            <a:off x="1073443" y="7229272"/>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2" name="正方形/長方形 21"/>
          <p:cNvSpPr/>
          <p:nvPr/>
        </p:nvSpPr>
        <p:spPr>
          <a:xfrm>
            <a:off x="1073443" y="7453497"/>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3" name="正方形/長方形 22"/>
          <p:cNvSpPr/>
          <p:nvPr/>
        </p:nvSpPr>
        <p:spPr>
          <a:xfrm>
            <a:off x="1874971" y="5933653"/>
            <a:ext cx="10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4" name="正方形/長方形 23"/>
          <p:cNvSpPr/>
          <p:nvPr/>
        </p:nvSpPr>
        <p:spPr>
          <a:xfrm>
            <a:off x="3515334" y="5927082"/>
            <a:ext cx="10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5" name="正方形/長方形 24"/>
          <p:cNvSpPr/>
          <p:nvPr/>
        </p:nvSpPr>
        <p:spPr>
          <a:xfrm>
            <a:off x="1198295" y="5829460"/>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6" name="正方形/長方形 25"/>
          <p:cNvSpPr/>
          <p:nvPr/>
        </p:nvSpPr>
        <p:spPr>
          <a:xfrm>
            <a:off x="2969945" y="5614467"/>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7" name="正方形/長方形 26"/>
          <p:cNvSpPr/>
          <p:nvPr/>
        </p:nvSpPr>
        <p:spPr>
          <a:xfrm>
            <a:off x="672567" y="2953377"/>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8" name="正方形/長方形 27"/>
          <p:cNvSpPr/>
          <p:nvPr/>
        </p:nvSpPr>
        <p:spPr>
          <a:xfrm>
            <a:off x="1102580" y="3138123"/>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9" name="正方形/長方形 28"/>
          <p:cNvSpPr/>
          <p:nvPr/>
        </p:nvSpPr>
        <p:spPr>
          <a:xfrm>
            <a:off x="2593204" y="3496506"/>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0" name="正方形/長方形 29"/>
          <p:cNvSpPr/>
          <p:nvPr/>
        </p:nvSpPr>
        <p:spPr>
          <a:xfrm>
            <a:off x="4926829" y="855409"/>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1" name="正方形/長方形 30"/>
          <p:cNvSpPr/>
          <p:nvPr/>
        </p:nvSpPr>
        <p:spPr>
          <a:xfrm>
            <a:off x="5586572" y="855409"/>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2" name="正方形/長方形 31"/>
          <p:cNvSpPr/>
          <p:nvPr/>
        </p:nvSpPr>
        <p:spPr>
          <a:xfrm>
            <a:off x="7081997" y="855409"/>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3" name="正方形/長方形 32"/>
          <p:cNvSpPr/>
          <p:nvPr/>
        </p:nvSpPr>
        <p:spPr>
          <a:xfrm>
            <a:off x="4576921" y="1362075"/>
            <a:ext cx="538003" cy="213443"/>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4" name="正方形/長方形 33"/>
          <p:cNvSpPr/>
          <p:nvPr/>
        </p:nvSpPr>
        <p:spPr>
          <a:xfrm>
            <a:off x="5641621" y="1381125"/>
            <a:ext cx="473427" cy="184867"/>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5" name="正方形/長方形 34"/>
          <p:cNvSpPr/>
          <p:nvPr/>
        </p:nvSpPr>
        <p:spPr>
          <a:xfrm>
            <a:off x="4972354" y="1628986"/>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6" name="正方形/長方形 35"/>
          <p:cNvSpPr/>
          <p:nvPr/>
        </p:nvSpPr>
        <p:spPr>
          <a:xfrm>
            <a:off x="5572346" y="811984"/>
            <a:ext cx="523653" cy="216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cxnSp>
        <p:nvCxnSpPr>
          <p:cNvPr id="38" name="直線矢印コネクタ 37"/>
          <p:cNvCxnSpPr/>
          <p:nvPr/>
        </p:nvCxnSpPr>
        <p:spPr>
          <a:xfrm flipH="1">
            <a:off x="5114924" y="1027984"/>
            <a:ext cx="579648" cy="33409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テキスト ボックス 39"/>
              <p:cNvSpPr txBox="1"/>
              <p:nvPr/>
            </p:nvSpPr>
            <p:spPr>
              <a:xfrm>
                <a:off x="6332243" y="999409"/>
                <a:ext cx="1849734" cy="2931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000" b="0" i="1" smtClean="0">
                          <a:latin typeface="Cambria Math" panose="02040503050406030204" pitchFamily="18" charset="0"/>
                        </a:rPr>
                        <m:t>𝑔</m:t>
                      </m:r>
                      <m:d>
                        <m:dPr>
                          <m:ctrlPr>
                            <a:rPr kumimoji="1" lang="en-US" altLang="ja-JP" sz="1000" b="0" i="1" smtClean="0">
                              <a:latin typeface="Cambria Math" panose="02040503050406030204" pitchFamily="18" charset="0"/>
                            </a:rPr>
                          </m:ctrlPr>
                        </m:dPr>
                        <m:e>
                          <m:r>
                            <a:rPr kumimoji="1" lang="en-US" altLang="ja-JP" sz="1000" b="1" i="1" smtClean="0">
                              <a:latin typeface="Cambria Math" panose="02040503050406030204" pitchFamily="18" charset="0"/>
                            </a:rPr>
                            <m:t>𝒙</m:t>
                          </m:r>
                          <m:r>
                            <a:rPr kumimoji="1" lang="en-US" altLang="ja-JP" sz="1000" b="0" i="1" smtClean="0">
                              <a:latin typeface="Cambria Math" panose="02040503050406030204" pitchFamily="18" charset="0"/>
                            </a:rPr>
                            <m:t>+</m:t>
                          </m:r>
                          <m:r>
                            <a:rPr kumimoji="1" lang="ja-JP" altLang="en-US" sz="1000" b="1" i="1" smtClean="0">
                              <a:latin typeface="Cambria Math" panose="02040503050406030204" pitchFamily="18" charset="0"/>
                            </a:rPr>
                            <m:t>𝝐</m:t>
                          </m:r>
                        </m:e>
                      </m:d>
                      <m:r>
                        <a:rPr kumimoji="1" lang="en-US" altLang="ja-JP" sz="1000" b="0" i="1" smtClean="0">
                          <a:latin typeface="Cambria Math" panose="02040503050406030204" pitchFamily="18" charset="0"/>
                          <a:ea typeface="Cambria Math" panose="02040503050406030204" pitchFamily="18" charset="0"/>
                        </a:rPr>
                        <m:t>≃</m:t>
                      </m:r>
                      <m:r>
                        <a:rPr lang="en-US" altLang="ja-JP" sz="1000" i="1">
                          <a:latin typeface="Cambria Math" panose="02040503050406030204" pitchFamily="18" charset="0"/>
                        </a:rPr>
                        <m:t>𝑔</m:t>
                      </m:r>
                      <m:d>
                        <m:dPr>
                          <m:ctrlPr>
                            <a:rPr lang="en-US" altLang="ja-JP" sz="1000" i="1">
                              <a:latin typeface="Cambria Math" panose="02040503050406030204" pitchFamily="18" charset="0"/>
                            </a:rPr>
                          </m:ctrlPr>
                        </m:dPr>
                        <m:e>
                          <m:r>
                            <a:rPr lang="en-US" altLang="ja-JP" sz="1000" b="1" i="1">
                              <a:latin typeface="Cambria Math" panose="02040503050406030204" pitchFamily="18" charset="0"/>
                            </a:rPr>
                            <m:t>𝒙</m:t>
                          </m:r>
                        </m:e>
                      </m:d>
                      <m:r>
                        <a:rPr lang="en-US" altLang="ja-JP" sz="1000" b="0" i="1" smtClean="0">
                          <a:latin typeface="Cambria Math" panose="02040503050406030204" pitchFamily="18" charset="0"/>
                        </a:rPr>
                        <m:t>+</m:t>
                      </m:r>
                      <m:sSup>
                        <m:sSupPr>
                          <m:ctrlPr>
                            <a:rPr lang="en-US" altLang="ja-JP" sz="1000" i="1" smtClean="0">
                              <a:latin typeface="Cambria Math" panose="02040503050406030204" pitchFamily="18" charset="0"/>
                            </a:rPr>
                          </m:ctrlPr>
                        </m:sSupPr>
                        <m:e>
                          <m:r>
                            <a:rPr lang="ja-JP" altLang="en-US" sz="1000" b="1" i="1">
                              <a:latin typeface="Cambria Math" panose="02040503050406030204" pitchFamily="18" charset="0"/>
                            </a:rPr>
                            <m:t>𝝐</m:t>
                          </m:r>
                        </m:e>
                        <m:sup>
                          <m:r>
                            <m:rPr>
                              <m:sty m:val="p"/>
                            </m:rPr>
                            <a:rPr lang="en-US" altLang="ja-JP" sz="1000" b="0" i="0" smtClean="0">
                              <a:latin typeface="Cambria Math" panose="02040503050406030204" pitchFamily="18" charset="0"/>
                            </a:rPr>
                            <m:t>T</m:t>
                          </m:r>
                        </m:sup>
                      </m:sSup>
                      <m:f>
                        <m:fPr>
                          <m:ctrlPr>
                            <a:rPr lang="en-US" altLang="ja-JP" sz="1000" i="1" smtClean="0">
                              <a:latin typeface="Cambria Math" panose="02040503050406030204" pitchFamily="18" charset="0"/>
                            </a:rPr>
                          </m:ctrlPr>
                        </m:fPr>
                        <m:num>
                          <m:r>
                            <a:rPr lang="ja-JP" altLang="en-US" sz="1000" i="1" smtClean="0">
                              <a:latin typeface="Cambria Math" panose="02040503050406030204" pitchFamily="18" charset="0"/>
                            </a:rPr>
                            <m:t>𝜕</m:t>
                          </m:r>
                          <m:r>
                            <a:rPr lang="en-US" altLang="ja-JP" sz="1000" b="0" i="1" smtClean="0">
                              <a:latin typeface="Cambria Math" panose="02040503050406030204" pitchFamily="18" charset="0"/>
                            </a:rPr>
                            <m:t>𝑔</m:t>
                          </m:r>
                          <m:r>
                            <a:rPr lang="en-US" altLang="ja-JP" sz="1000" b="0" i="1" smtClean="0">
                              <a:latin typeface="Cambria Math" panose="02040503050406030204" pitchFamily="18" charset="0"/>
                            </a:rPr>
                            <m:t>(</m:t>
                          </m:r>
                          <m:r>
                            <a:rPr lang="en-US" altLang="ja-JP" sz="1000" b="1" i="1" smtClean="0">
                              <a:latin typeface="Cambria Math" panose="02040503050406030204" pitchFamily="18" charset="0"/>
                            </a:rPr>
                            <m:t>𝒙</m:t>
                          </m:r>
                          <m:r>
                            <a:rPr lang="en-US" altLang="ja-JP" sz="1000" b="0" i="1" smtClean="0">
                              <a:latin typeface="Cambria Math" panose="02040503050406030204" pitchFamily="18" charset="0"/>
                            </a:rPr>
                            <m:t>)</m:t>
                          </m:r>
                        </m:num>
                        <m:den>
                          <m:r>
                            <a:rPr lang="ja-JP" altLang="en-US" sz="1000" i="1">
                              <a:latin typeface="Cambria Math" panose="02040503050406030204" pitchFamily="18" charset="0"/>
                            </a:rPr>
                            <m:t>𝜕</m:t>
                          </m:r>
                          <m:r>
                            <a:rPr lang="en-US" altLang="ja-JP" sz="1000" b="1" i="1" smtClean="0">
                              <a:latin typeface="Cambria Math" panose="02040503050406030204" pitchFamily="18" charset="0"/>
                            </a:rPr>
                            <m:t>𝒙</m:t>
                          </m:r>
                        </m:den>
                      </m:f>
                    </m:oMath>
                  </m:oMathPara>
                </a14:m>
                <a:endParaRPr kumimoji="1" lang="ja-JP" altLang="en-US" sz="1000" dirty="0"/>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6332243" y="999409"/>
                <a:ext cx="1849734" cy="293157"/>
              </a:xfrm>
              <a:prstGeom prst="rect">
                <a:avLst/>
              </a:prstGeom>
              <a:blipFill rotWithShape="0">
                <a:blip r:embed="rId10"/>
                <a:stretch>
                  <a:fillRect t="-6250" b="-16667"/>
                </a:stretch>
              </a:blipFill>
            </p:spPr>
            <p:txBody>
              <a:bodyPr/>
              <a:lstStyle/>
              <a:p>
                <a:r>
                  <a:rPr lang="ja-JP" altLang="en-US">
                    <a:noFill/>
                  </a:rPr>
                  <a:t> </a:t>
                </a:r>
              </a:p>
            </p:txBody>
          </p:sp>
        </mc:Fallback>
      </mc:AlternateContent>
      <p:sp>
        <p:nvSpPr>
          <p:cNvPr id="41" name="正方形/長方形 40"/>
          <p:cNvSpPr/>
          <p:nvPr/>
        </p:nvSpPr>
        <p:spPr>
          <a:xfrm>
            <a:off x="6834347" y="1107171"/>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2" name="正方形/長方形 41"/>
          <p:cNvSpPr/>
          <p:nvPr/>
        </p:nvSpPr>
        <p:spPr>
          <a:xfrm>
            <a:off x="7536737" y="1103979"/>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3" name="正方形/長方形 42"/>
          <p:cNvSpPr/>
          <p:nvPr/>
        </p:nvSpPr>
        <p:spPr>
          <a:xfrm>
            <a:off x="7514620" y="999408"/>
            <a:ext cx="534005" cy="293157"/>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cxnSp>
        <p:nvCxnSpPr>
          <p:cNvPr id="44" name="直線矢印コネクタ 43"/>
          <p:cNvCxnSpPr/>
          <p:nvPr/>
        </p:nvCxnSpPr>
        <p:spPr>
          <a:xfrm flipH="1">
            <a:off x="6115048" y="1292565"/>
            <a:ext cx="1421690" cy="8856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p:cNvSpPr/>
          <p:nvPr/>
        </p:nvSpPr>
        <p:spPr>
          <a:xfrm>
            <a:off x="7910672" y="1912684"/>
            <a:ext cx="10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8" name="正方形/長方形 47"/>
          <p:cNvSpPr/>
          <p:nvPr/>
        </p:nvSpPr>
        <p:spPr>
          <a:xfrm>
            <a:off x="6330039" y="2090319"/>
            <a:ext cx="108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9" name="正方形/長方形 48"/>
          <p:cNvSpPr/>
          <p:nvPr/>
        </p:nvSpPr>
        <p:spPr>
          <a:xfrm>
            <a:off x="5442848" y="2376984"/>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0" name="正方形/長方形 49"/>
          <p:cNvSpPr/>
          <p:nvPr/>
        </p:nvSpPr>
        <p:spPr>
          <a:xfrm>
            <a:off x="5685047" y="2065493"/>
            <a:ext cx="216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1" name="正方形/長方形 50"/>
          <p:cNvSpPr/>
          <p:nvPr/>
        </p:nvSpPr>
        <p:spPr>
          <a:xfrm>
            <a:off x="4954026" y="3615317"/>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2" name="正方形/長方形 51"/>
          <p:cNvSpPr/>
          <p:nvPr/>
        </p:nvSpPr>
        <p:spPr>
          <a:xfrm>
            <a:off x="5627896" y="3624842"/>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3" name="正方形/長方形 52"/>
          <p:cNvSpPr/>
          <p:nvPr/>
        </p:nvSpPr>
        <p:spPr>
          <a:xfrm>
            <a:off x="5229319" y="4587400"/>
            <a:ext cx="72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4" name="正方形/長方形 53"/>
          <p:cNvSpPr/>
          <p:nvPr/>
        </p:nvSpPr>
        <p:spPr>
          <a:xfrm>
            <a:off x="5324442" y="4436841"/>
            <a:ext cx="72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5" name="正方形/長方形 54"/>
          <p:cNvSpPr/>
          <p:nvPr/>
        </p:nvSpPr>
        <p:spPr>
          <a:xfrm>
            <a:off x="5320877" y="4145889"/>
            <a:ext cx="72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6" name="正方形/長方形 55"/>
          <p:cNvSpPr/>
          <p:nvPr/>
        </p:nvSpPr>
        <p:spPr>
          <a:xfrm>
            <a:off x="4864354" y="5040087"/>
            <a:ext cx="86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7" name="正方形/長方形 56"/>
          <p:cNvSpPr/>
          <p:nvPr/>
        </p:nvSpPr>
        <p:spPr>
          <a:xfrm>
            <a:off x="6339564" y="5040087"/>
            <a:ext cx="864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8" name="正方形/長方形 57"/>
          <p:cNvSpPr/>
          <p:nvPr/>
        </p:nvSpPr>
        <p:spPr>
          <a:xfrm>
            <a:off x="5681619" y="5684995"/>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9" name="正方形/長方形 58"/>
          <p:cNvSpPr/>
          <p:nvPr/>
        </p:nvSpPr>
        <p:spPr>
          <a:xfrm>
            <a:off x="6008846" y="6203878"/>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0" name="正方形/長方形 59"/>
          <p:cNvSpPr/>
          <p:nvPr/>
        </p:nvSpPr>
        <p:spPr>
          <a:xfrm>
            <a:off x="5478848" y="6506760"/>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1" name="正方形/長方形 60"/>
          <p:cNvSpPr/>
          <p:nvPr/>
        </p:nvSpPr>
        <p:spPr>
          <a:xfrm>
            <a:off x="6931747" y="6769159"/>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2" name="正方形/長方形 61"/>
          <p:cNvSpPr/>
          <p:nvPr/>
        </p:nvSpPr>
        <p:spPr>
          <a:xfrm>
            <a:off x="8151974" y="6779940"/>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3" name="正方形/長方形 62"/>
          <p:cNvSpPr/>
          <p:nvPr/>
        </p:nvSpPr>
        <p:spPr>
          <a:xfrm>
            <a:off x="4985054" y="6967692"/>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mc:AlternateContent xmlns:mc="http://schemas.openxmlformats.org/markup-compatibility/2006" xmlns:a14="http://schemas.microsoft.com/office/drawing/2010/main">
        <mc:Choice Requires="a14">
          <p:sp>
            <p:nvSpPr>
              <p:cNvPr id="64" name="テキスト ボックス 63"/>
              <p:cNvSpPr txBox="1"/>
              <p:nvPr/>
            </p:nvSpPr>
            <p:spPr>
              <a:xfrm>
                <a:off x="6707590" y="6442707"/>
                <a:ext cx="1614059" cy="154979"/>
              </a:xfrm>
              <a:prstGeom prst="rect">
                <a:avLst/>
              </a:prstGeom>
              <a:noFill/>
            </p:spPr>
            <p:txBody>
              <a:bodyPr wrap="square" lIns="0" tIns="0" rIns="0" bIns="0" rtlCol="0">
                <a:spAutoFit/>
              </a:bodyPr>
              <a:lstStyle/>
              <a:p>
                <a14:m>
                  <m:oMath xmlns:m="http://schemas.openxmlformats.org/officeDocument/2006/math">
                    <m:r>
                      <a:rPr lang="en-US" altLang="ja-JP" sz="1000" i="1" smtClean="0">
                        <a:latin typeface="Cambria Math" panose="02040503050406030204" pitchFamily="18" charset="0"/>
                      </a:rPr>
                      <m:t>𝑔</m:t>
                    </m:r>
                    <m:d>
                      <m:dPr>
                        <m:ctrlPr>
                          <a:rPr lang="en-US" altLang="ja-JP" sz="1000" i="1">
                            <a:latin typeface="Cambria Math" panose="02040503050406030204" pitchFamily="18" charset="0"/>
                          </a:rPr>
                        </m:ctrlPr>
                      </m:dPr>
                      <m:e>
                        <m:r>
                          <a:rPr lang="en-US" altLang="ja-JP" sz="1000" b="1" i="1">
                            <a:latin typeface="Cambria Math" panose="02040503050406030204" pitchFamily="18" charset="0"/>
                          </a:rPr>
                          <m:t>𝒙</m:t>
                        </m:r>
                      </m:e>
                    </m:d>
                    <m:r>
                      <a:rPr lang="en-US" altLang="ja-JP" sz="1000" b="0" i="1" smtClean="0">
                        <a:latin typeface="Cambria Math" panose="02040503050406030204" pitchFamily="18" charset="0"/>
                      </a:rPr>
                      <m:t>−</m:t>
                    </m:r>
                    <m:r>
                      <a:rPr lang="en-US" altLang="ja-JP" sz="1000" b="0" i="1" smtClean="0">
                        <a:latin typeface="Cambria Math" panose="02040503050406030204" pitchFamily="18" charset="0"/>
                      </a:rPr>
                      <m:t>𝑐</m:t>
                    </m:r>
                    <m:r>
                      <a:rPr lang="en-US" altLang="ja-JP" sz="1000" b="0" i="1" smtClean="0">
                        <a:latin typeface="Cambria Math" panose="02040503050406030204" pitchFamily="18" charset="0"/>
                      </a:rPr>
                      <m:t>=0</m:t>
                    </m:r>
                    <m:r>
                      <a:rPr kumimoji="1" lang="ja-JP" altLang="en-US" sz="1000" i="1" dirty="0">
                        <a:latin typeface="Cambria Math" panose="02040503050406030204" pitchFamily="18" charset="0"/>
                      </a:rPr>
                      <m:t>とすれば</m:t>
                    </m:r>
                  </m:oMath>
                </a14:m>
                <a:r>
                  <a:rPr kumimoji="1" lang="ja-JP" altLang="en-US" sz="1000" dirty="0" smtClean="0"/>
                  <a:t>よい</a:t>
                </a:r>
                <a:endParaRPr kumimoji="1" lang="ja-JP" altLang="en-US" sz="1000" dirty="0"/>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6707590" y="6442707"/>
                <a:ext cx="1614059" cy="154979"/>
              </a:xfrm>
              <a:prstGeom prst="rect">
                <a:avLst/>
              </a:prstGeom>
              <a:blipFill rotWithShape="0">
                <a:blip r:embed="rId11"/>
                <a:stretch>
                  <a:fillRect l="-2642" t="-32000" b="-48000"/>
                </a:stretch>
              </a:blipFill>
            </p:spPr>
            <p:txBody>
              <a:bodyPr/>
              <a:lstStyle/>
              <a:p>
                <a:r>
                  <a:rPr lang="ja-JP" altLang="en-US">
                    <a:noFill/>
                  </a:rPr>
                  <a:t> </a:t>
                </a:r>
              </a:p>
            </p:txBody>
          </p:sp>
        </mc:Fallback>
      </mc:AlternateContent>
      <p:cxnSp>
        <p:nvCxnSpPr>
          <p:cNvPr id="66" name="直線矢印コネクタ 65"/>
          <p:cNvCxnSpPr>
            <a:endCxn id="64" idx="2"/>
          </p:cNvCxnSpPr>
          <p:nvPr/>
        </p:nvCxnSpPr>
        <p:spPr>
          <a:xfrm flipH="1" flipV="1">
            <a:off x="7514620" y="6597686"/>
            <a:ext cx="137626" cy="32625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7" name="正方形/長方形 66"/>
          <p:cNvSpPr/>
          <p:nvPr/>
        </p:nvSpPr>
        <p:spPr>
          <a:xfrm>
            <a:off x="7098039" y="6463303"/>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8" name="正方形/長方形 67"/>
          <p:cNvSpPr/>
          <p:nvPr/>
        </p:nvSpPr>
        <p:spPr>
          <a:xfrm>
            <a:off x="7339339" y="6463303"/>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Tree>
    <p:extLst>
      <p:ext uri="{BB962C8B-B14F-4D97-AF65-F5344CB8AC3E}">
        <p14:creationId xmlns:p14="http://schemas.microsoft.com/office/powerpoint/2010/main" val="223607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0" y="0"/>
            <a:ext cx="4139397" cy="999409"/>
          </a:xfrm>
          <a:prstGeom prst="rect">
            <a:avLst/>
          </a:prstGeom>
        </p:spPr>
      </p:pic>
      <p:pic>
        <p:nvPicPr>
          <p:cNvPr id="5" name="図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0" y="999409"/>
            <a:ext cx="4189013" cy="6230360"/>
          </a:xfrm>
          <a:prstGeom prst="rect">
            <a:avLst/>
          </a:prstGeom>
        </p:spPr>
      </p:pic>
      <p:pic>
        <p:nvPicPr>
          <p:cNvPr id="6" name="図 5"/>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Lst>
          </a:blip>
          <a:srcRect t="7904"/>
          <a:stretch/>
        </p:blipFill>
        <p:spPr>
          <a:xfrm>
            <a:off x="4257561" y="0"/>
            <a:ext cx="4160661" cy="5548594"/>
          </a:xfrm>
          <a:prstGeom prst="rect">
            <a:avLst/>
          </a:prstGeom>
        </p:spPr>
      </p:pic>
      <p:pic>
        <p:nvPicPr>
          <p:cNvPr id="7" name="図 6"/>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contrast="40000"/>
                    </a14:imgEffect>
                  </a14:imgLayer>
                </a14:imgProps>
              </a:ext>
            </a:extLst>
          </a:blip>
          <a:stretch>
            <a:fillRect/>
          </a:stretch>
        </p:blipFill>
        <p:spPr>
          <a:xfrm>
            <a:off x="4227113" y="5548594"/>
            <a:ext cx="4167749" cy="2105139"/>
          </a:xfrm>
          <a:prstGeom prst="rect">
            <a:avLst/>
          </a:prstGeom>
        </p:spPr>
      </p:pic>
      <p:pic>
        <p:nvPicPr>
          <p:cNvPr id="8" name="図 7"/>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Lst>
          </a:blip>
          <a:srcRect b="93361"/>
          <a:stretch/>
        </p:blipFill>
        <p:spPr>
          <a:xfrm>
            <a:off x="4992" y="7229769"/>
            <a:ext cx="4160661" cy="400014"/>
          </a:xfrm>
          <a:prstGeom prst="rect">
            <a:avLst/>
          </a:prstGeom>
        </p:spPr>
      </p:pic>
      <p:sp>
        <p:nvSpPr>
          <p:cNvPr id="9" name="正方形/長方形 8"/>
          <p:cNvSpPr/>
          <p:nvPr/>
        </p:nvSpPr>
        <p:spPr>
          <a:xfrm>
            <a:off x="5229319" y="4290239"/>
            <a:ext cx="72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cxnSp>
        <p:nvCxnSpPr>
          <p:cNvPr id="3" name="直線コネクタ 2"/>
          <p:cNvCxnSpPr/>
          <p:nvPr/>
        </p:nvCxnSpPr>
        <p:spPr>
          <a:xfrm>
            <a:off x="3143249" y="4162214"/>
            <a:ext cx="100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47443" y="4352714"/>
            <a:ext cx="226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63042" y="4533900"/>
            <a:ext cx="1070507" cy="215444"/>
          </a:xfrm>
          <a:prstGeom prst="rect">
            <a:avLst/>
          </a:prstGeom>
          <a:noFill/>
        </p:spPr>
        <p:txBody>
          <a:bodyPr wrap="square" rtlCol="0">
            <a:spAutoFit/>
          </a:bodyPr>
          <a:lstStyle/>
          <a:p>
            <a:r>
              <a:rPr lang="ja-JP" altLang="en-US" sz="800" dirty="0" smtClean="0">
                <a:solidFill>
                  <a:srgbClr val="C00000"/>
                </a:solidFill>
              </a:rPr>
              <a:t>微小範囲において</a:t>
            </a:r>
            <a:endParaRPr kumimoji="1" lang="ja-JP" altLang="en-US" sz="800" dirty="0">
              <a:solidFill>
                <a:srgbClr val="C00000"/>
              </a:solidFill>
            </a:endParaRPr>
          </a:p>
        </p:txBody>
      </p:sp>
      <p:cxnSp>
        <p:nvCxnSpPr>
          <p:cNvPr id="13" name="直線矢印コネクタ 12"/>
          <p:cNvCxnSpPr>
            <a:endCxn id="11" idx="1"/>
          </p:cNvCxnSpPr>
          <p:nvPr/>
        </p:nvCxnSpPr>
        <p:spPr>
          <a:xfrm>
            <a:off x="466725" y="4352714"/>
            <a:ext cx="196317" cy="28890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2735756" y="4387522"/>
            <a:ext cx="10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5" name="正方形/長方形 14"/>
          <p:cNvSpPr/>
          <p:nvPr/>
        </p:nvSpPr>
        <p:spPr>
          <a:xfrm>
            <a:off x="3398859" y="4387522"/>
            <a:ext cx="180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6" name="正方形/長方形 15"/>
          <p:cNvSpPr/>
          <p:nvPr/>
        </p:nvSpPr>
        <p:spPr>
          <a:xfrm>
            <a:off x="1700699" y="2148571"/>
            <a:ext cx="504000" cy="144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8" name="フリーフォーム 17"/>
          <p:cNvSpPr/>
          <p:nvPr/>
        </p:nvSpPr>
        <p:spPr>
          <a:xfrm>
            <a:off x="0" y="2295525"/>
            <a:ext cx="1704975" cy="5248275"/>
          </a:xfrm>
          <a:custGeom>
            <a:avLst/>
            <a:gdLst>
              <a:gd name="connsiteX0" fmla="*/ 1704975 w 1704975"/>
              <a:gd name="connsiteY0" fmla="*/ 0 h 5248275"/>
              <a:gd name="connsiteX1" fmla="*/ 1514475 w 1704975"/>
              <a:gd name="connsiteY1" fmla="*/ 38100 h 5248275"/>
              <a:gd name="connsiteX2" fmla="*/ 0 w 1704975"/>
              <a:gd name="connsiteY2" fmla="*/ 38100 h 5248275"/>
              <a:gd name="connsiteX3" fmla="*/ 0 w 1704975"/>
              <a:gd name="connsiteY3" fmla="*/ 5248275 h 5248275"/>
              <a:gd name="connsiteX4" fmla="*/ 285750 w 1704975"/>
              <a:gd name="connsiteY4" fmla="*/ 5248275 h 5248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75" h="5248275">
                <a:moveTo>
                  <a:pt x="1704975" y="0"/>
                </a:moveTo>
                <a:lnTo>
                  <a:pt x="1514475" y="38100"/>
                </a:lnTo>
                <a:lnTo>
                  <a:pt x="0" y="38100"/>
                </a:lnTo>
                <a:lnTo>
                  <a:pt x="0" y="5248275"/>
                </a:lnTo>
                <a:lnTo>
                  <a:pt x="285750" y="5248275"/>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1312884" y="7436441"/>
            <a:ext cx="14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0" name="正方形/長方形 19"/>
          <p:cNvSpPr/>
          <p:nvPr/>
        </p:nvSpPr>
        <p:spPr>
          <a:xfrm>
            <a:off x="1910971" y="6912120"/>
            <a:ext cx="10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1" name="正方形/長方形 20"/>
          <p:cNvSpPr/>
          <p:nvPr/>
        </p:nvSpPr>
        <p:spPr>
          <a:xfrm>
            <a:off x="1073443" y="7229272"/>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2" name="正方形/長方形 21"/>
          <p:cNvSpPr/>
          <p:nvPr/>
        </p:nvSpPr>
        <p:spPr>
          <a:xfrm>
            <a:off x="1073443" y="7453497"/>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3" name="正方形/長方形 22"/>
          <p:cNvSpPr/>
          <p:nvPr/>
        </p:nvSpPr>
        <p:spPr>
          <a:xfrm>
            <a:off x="1874971" y="5933653"/>
            <a:ext cx="10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4" name="正方形/長方形 23"/>
          <p:cNvSpPr/>
          <p:nvPr/>
        </p:nvSpPr>
        <p:spPr>
          <a:xfrm>
            <a:off x="3515334" y="5927082"/>
            <a:ext cx="10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5" name="正方形/長方形 24"/>
          <p:cNvSpPr/>
          <p:nvPr/>
        </p:nvSpPr>
        <p:spPr>
          <a:xfrm>
            <a:off x="1198295" y="5829460"/>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6" name="正方形/長方形 25"/>
          <p:cNvSpPr/>
          <p:nvPr/>
        </p:nvSpPr>
        <p:spPr>
          <a:xfrm>
            <a:off x="2969945" y="5614467"/>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7" name="正方形/長方形 26"/>
          <p:cNvSpPr/>
          <p:nvPr/>
        </p:nvSpPr>
        <p:spPr>
          <a:xfrm>
            <a:off x="672567" y="2953377"/>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8" name="正方形/長方形 27"/>
          <p:cNvSpPr/>
          <p:nvPr/>
        </p:nvSpPr>
        <p:spPr>
          <a:xfrm>
            <a:off x="1102580" y="3138123"/>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9" name="正方形/長方形 28"/>
          <p:cNvSpPr/>
          <p:nvPr/>
        </p:nvSpPr>
        <p:spPr>
          <a:xfrm>
            <a:off x="2593204" y="3496506"/>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0" name="正方形/長方形 29"/>
          <p:cNvSpPr/>
          <p:nvPr/>
        </p:nvSpPr>
        <p:spPr>
          <a:xfrm>
            <a:off x="4926829" y="855409"/>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1" name="正方形/長方形 30"/>
          <p:cNvSpPr/>
          <p:nvPr/>
        </p:nvSpPr>
        <p:spPr>
          <a:xfrm>
            <a:off x="5586572" y="855409"/>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2" name="正方形/長方形 31"/>
          <p:cNvSpPr/>
          <p:nvPr/>
        </p:nvSpPr>
        <p:spPr>
          <a:xfrm>
            <a:off x="7081997" y="855409"/>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3" name="正方形/長方形 32"/>
          <p:cNvSpPr/>
          <p:nvPr/>
        </p:nvSpPr>
        <p:spPr>
          <a:xfrm>
            <a:off x="4576921" y="1362075"/>
            <a:ext cx="538003" cy="213443"/>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4" name="正方形/長方形 33"/>
          <p:cNvSpPr/>
          <p:nvPr/>
        </p:nvSpPr>
        <p:spPr>
          <a:xfrm>
            <a:off x="5641621" y="1381125"/>
            <a:ext cx="473427" cy="184867"/>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5" name="正方形/長方形 34"/>
          <p:cNvSpPr/>
          <p:nvPr/>
        </p:nvSpPr>
        <p:spPr>
          <a:xfrm>
            <a:off x="4972354" y="1628986"/>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36" name="正方形/長方形 35"/>
          <p:cNvSpPr/>
          <p:nvPr/>
        </p:nvSpPr>
        <p:spPr>
          <a:xfrm>
            <a:off x="5572346" y="811984"/>
            <a:ext cx="523653" cy="216000"/>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cxnSp>
        <p:nvCxnSpPr>
          <p:cNvPr id="38" name="直線矢印コネクタ 37"/>
          <p:cNvCxnSpPr/>
          <p:nvPr/>
        </p:nvCxnSpPr>
        <p:spPr>
          <a:xfrm flipH="1">
            <a:off x="5114924" y="1027984"/>
            <a:ext cx="579648" cy="33409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テキスト ボックス 39"/>
              <p:cNvSpPr txBox="1"/>
              <p:nvPr/>
            </p:nvSpPr>
            <p:spPr>
              <a:xfrm>
                <a:off x="6332243" y="999409"/>
                <a:ext cx="1849734" cy="2931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000" b="0" i="1" smtClean="0">
                          <a:latin typeface="Cambria Math" panose="02040503050406030204" pitchFamily="18" charset="0"/>
                        </a:rPr>
                        <m:t>𝑔</m:t>
                      </m:r>
                      <m:d>
                        <m:dPr>
                          <m:ctrlPr>
                            <a:rPr kumimoji="1" lang="en-US" altLang="ja-JP" sz="1000" b="0" i="1" smtClean="0">
                              <a:latin typeface="Cambria Math" panose="02040503050406030204" pitchFamily="18" charset="0"/>
                            </a:rPr>
                          </m:ctrlPr>
                        </m:dPr>
                        <m:e>
                          <m:r>
                            <a:rPr kumimoji="1" lang="en-US" altLang="ja-JP" sz="1000" b="1" i="1" smtClean="0">
                              <a:latin typeface="Cambria Math" panose="02040503050406030204" pitchFamily="18" charset="0"/>
                            </a:rPr>
                            <m:t>𝒙</m:t>
                          </m:r>
                          <m:r>
                            <a:rPr kumimoji="1" lang="en-US" altLang="ja-JP" sz="1000" b="0" i="1" smtClean="0">
                              <a:latin typeface="Cambria Math" panose="02040503050406030204" pitchFamily="18" charset="0"/>
                            </a:rPr>
                            <m:t>+</m:t>
                          </m:r>
                          <m:r>
                            <a:rPr kumimoji="1" lang="ja-JP" altLang="en-US" sz="1000" b="1" i="1" smtClean="0">
                              <a:latin typeface="Cambria Math" panose="02040503050406030204" pitchFamily="18" charset="0"/>
                            </a:rPr>
                            <m:t>𝝐</m:t>
                          </m:r>
                        </m:e>
                      </m:d>
                      <m:r>
                        <a:rPr kumimoji="1" lang="en-US" altLang="ja-JP" sz="1000" b="0" i="1" smtClean="0">
                          <a:latin typeface="Cambria Math" panose="02040503050406030204" pitchFamily="18" charset="0"/>
                          <a:ea typeface="Cambria Math" panose="02040503050406030204" pitchFamily="18" charset="0"/>
                        </a:rPr>
                        <m:t>≃</m:t>
                      </m:r>
                      <m:r>
                        <a:rPr lang="en-US" altLang="ja-JP" sz="1000" i="1">
                          <a:latin typeface="Cambria Math" panose="02040503050406030204" pitchFamily="18" charset="0"/>
                        </a:rPr>
                        <m:t>𝑔</m:t>
                      </m:r>
                      <m:d>
                        <m:dPr>
                          <m:ctrlPr>
                            <a:rPr lang="en-US" altLang="ja-JP" sz="1000" i="1">
                              <a:latin typeface="Cambria Math" panose="02040503050406030204" pitchFamily="18" charset="0"/>
                            </a:rPr>
                          </m:ctrlPr>
                        </m:dPr>
                        <m:e>
                          <m:r>
                            <a:rPr lang="en-US" altLang="ja-JP" sz="1000" b="1" i="1">
                              <a:latin typeface="Cambria Math" panose="02040503050406030204" pitchFamily="18" charset="0"/>
                            </a:rPr>
                            <m:t>𝒙</m:t>
                          </m:r>
                        </m:e>
                      </m:d>
                      <m:r>
                        <a:rPr lang="en-US" altLang="ja-JP" sz="1000" b="0" i="1" smtClean="0">
                          <a:latin typeface="Cambria Math" panose="02040503050406030204" pitchFamily="18" charset="0"/>
                        </a:rPr>
                        <m:t>+</m:t>
                      </m:r>
                      <m:sSup>
                        <m:sSupPr>
                          <m:ctrlPr>
                            <a:rPr lang="en-US" altLang="ja-JP" sz="1000" i="1" smtClean="0">
                              <a:latin typeface="Cambria Math" panose="02040503050406030204" pitchFamily="18" charset="0"/>
                            </a:rPr>
                          </m:ctrlPr>
                        </m:sSupPr>
                        <m:e>
                          <m:r>
                            <a:rPr lang="ja-JP" altLang="en-US" sz="1000" b="1" i="1">
                              <a:latin typeface="Cambria Math" panose="02040503050406030204" pitchFamily="18" charset="0"/>
                            </a:rPr>
                            <m:t>𝝐</m:t>
                          </m:r>
                        </m:e>
                        <m:sup>
                          <m:r>
                            <m:rPr>
                              <m:sty m:val="p"/>
                            </m:rPr>
                            <a:rPr lang="en-US" altLang="ja-JP" sz="1000" b="0" i="0" smtClean="0">
                              <a:latin typeface="Cambria Math" panose="02040503050406030204" pitchFamily="18" charset="0"/>
                            </a:rPr>
                            <m:t>T</m:t>
                          </m:r>
                        </m:sup>
                      </m:sSup>
                      <m:f>
                        <m:fPr>
                          <m:ctrlPr>
                            <a:rPr lang="en-US" altLang="ja-JP" sz="1000" i="1" smtClean="0">
                              <a:latin typeface="Cambria Math" panose="02040503050406030204" pitchFamily="18" charset="0"/>
                            </a:rPr>
                          </m:ctrlPr>
                        </m:fPr>
                        <m:num>
                          <m:r>
                            <a:rPr lang="ja-JP" altLang="en-US" sz="1000" i="1" smtClean="0">
                              <a:latin typeface="Cambria Math" panose="02040503050406030204" pitchFamily="18" charset="0"/>
                            </a:rPr>
                            <m:t>𝜕</m:t>
                          </m:r>
                          <m:r>
                            <a:rPr lang="en-US" altLang="ja-JP" sz="1000" b="0" i="1" smtClean="0">
                              <a:latin typeface="Cambria Math" panose="02040503050406030204" pitchFamily="18" charset="0"/>
                            </a:rPr>
                            <m:t>𝑔</m:t>
                          </m:r>
                          <m:r>
                            <a:rPr lang="en-US" altLang="ja-JP" sz="1000" b="0" i="1" smtClean="0">
                              <a:latin typeface="Cambria Math" panose="02040503050406030204" pitchFamily="18" charset="0"/>
                            </a:rPr>
                            <m:t>(</m:t>
                          </m:r>
                          <m:r>
                            <a:rPr lang="en-US" altLang="ja-JP" sz="1000" b="1" i="1" smtClean="0">
                              <a:latin typeface="Cambria Math" panose="02040503050406030204" pitchFamily="18" charset="0"/>
                            </a:rPr>
                            <m:t>𝒙</m:t>
                          </m:r>
                          <m:r>
                            <a:rPr lang="en-US" altLang="ja-JP" sz="1000" b="0" i="1" smtClean="0">
                              <a:latin typeface="Cambria Math" panose="02040503050406030204" pitchFamily="18" charset="0"/>
                            </a:rPr>
                            <m:t>)</m:t>
                          </m:r>
                        </m:num>
                        <m:den>
                          <m:r>
                            <a:rPr lang="ja-JP" altLang="en-US" sz="1000" i="1">
                              <a:latin typeface="Cambria Math" panose="02040503050406030204" pitchFamily="18" charset="0"/>
                            </a:rPr>
                            <m:t>𝜕</m:t>
                          </m:r>
                          <m:r>
                            <a:rPr lang="en-US" altLang="ja-JP" sz="1000" b="1" i="1" smtClean="0">
                              <a:latin typeface="Cambria Math" panose="02040503050406030204" pitchFamily="18" charset="0"/>
                            </a:rPr>
                            <m:t>𝒙</m:t>
                          </m:r>
                        </m:den>
                      </m:f>
                    </m:oMath>
                  </m:oMathPara>
                </a14:m>
                <a:endParaRPr kumimoji="1" lang="ja-JP" altLang="en-US" sz="1000" dirty="0"/>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6332243" y="999409"/>
                <a:ext cx="1849734" cy="293157"/>
              </a:xfrm>
              <a:prstGeom prst="rect">
                <a:avLst/>
              </a:prstGeom>
              <a:blipFill rotWithShape="0">
                <a:blip r:embed="rId10"/>
                <a:stretch>
                  <a:fillRect t="-6250" b="-16667"/>
                </a:stretch>
              </a:blipFill>
            </p:spPr>
            <p:txBody>
              <a:bodyPr/>
              <a:lstStyle/>
              <a:p>
                <a:r>
                  <a:rPr lang="ja-JP" altLang="en-US">
                    <a:noFill/>
                  </a:rPr>
                  <a:t> </a:t>
                </a:r>
              </a:p>
            </p:txBody>
          </p:sp>
        </mc:Fallback>
      </mc:AlternateContent>
      <p:sp>
        <p:nvSpPr>
          <p:cNvPr id="41" name="正方形/長方形 40"/>
          <p:cNvSpPr/>
          <p:nvPr/>
        </p:nvSpPr>
        <p:spPr>
          <a:xfrm>
            <a:off x="6834347" y="1107171"/>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2" name="正方形/長方形 41"/>
          <p:cNvSpPr/>
          <p:nvPr/>
        </p:nvSpPr>
        <p:spPr>
          <a:xfrm>
            <a:off x="7536737" y="1103979"/>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3" name="正方形/長方形 42"/>
          <p:cNvSpPr/>
          <p:nvPr/>
        </p:nvSpPr>
        <p:spPr>
          <a:xfrm>
            <a:off x="7514620" y="999408"/>
            <a:ext cx="534005" cy="293157"/>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cxnSp>
        <p:nvCxnSpPr>
          <p:cNvPr id="44" name="直線矢印コネクタ 43"/>
          <p:cNvCxnSpPr/>
          <p:nvPr/>
        </p:nvCxnSpPr>
        <p:spPr>
          <a:xfrm flipH="1">
            <a:off x="6115048" y="1292565"/>
            <a:ext cx="1421690" cy="8856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p:cNvSpPr/>
          <p:nvPr/>
        </p:nvSpPr>
        <p:spPr>
          <a:xfrm>
            <a:off x="7910672" y="1912684"/>
            <a:ext cx="10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8" name="正方形/長方形 47"/>
          <p:cNvSpPr/>
          <p:nvPr/>
        </p:nvSpPr>
        <p:spPr>
          <a:xfrm>
            <a:off x="6330039" y="2090319"/>
            <a:ext cx="108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49" name="正方形/長方形 48"/>
          <p:cNvSpPr/>
          <p:nvPr/>
        </p:nvSpPr>
        <p:spPr>
          <a:xfrm>
            <a:off x="5442848" y="2376984"/>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0" name="正方形/長方形 49"/>
          <p:cNvSpPr/>
          <p:nvPr/>
        </p:nvSpPr>
        <p:spPr>
          <a:xfrm>
            <a:off x="5685047" y="2065493"/>
            <a:ext cx="216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1" name="正方形/長方形 50"/>
          <p:cNvSpPr/>
          <p:nvPr/>
        </p:nvSpPr>
        <p:spPr>
          <a:xfrm>
            <a:off x="4954026" y="3615317"/>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2" name="正方形/長方形 51"/>
          <p:cNvSpPr/>
          <p:nvPr/>
        </p:nvSpPr>
        <p:spPr>
          <a:xfrm>
            <a:off x="5627896" y="3624842"/>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3" name="正方形/長方形 52"/>
          <p:cNvSpPr/>
          <p:nvPr/>
        </p:nvSpPr>
        <p:spPr>
          <a:xfrm>
            <a:off x="5229319" y="4587400"/>
            <a:ext cx="72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4" name="正方形/長方形 53"/>
          <p:cNvSpPr/>
          <p:nvPr/>
        </p:nvSpPr>
        <p:spPr>
          <a:xfrm>
            <a:off x="5324442" y="4436841"/>
            <a:ext cx="72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5" name="正方形/長方形 54"/>
          <p:cNvSpPr/>
          <p:nvPr/>
        </p:nvSpPr>
        <p:spPr>
          <a:xfrm>
            <a:off x="5320877" y="4145889"/>
            <a:ext cx="72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6" name="正方形/長方形 55"/>
          <p:cNvSpPr/>
          <p:nvPr/>
        </p:nvSpPr>
        <p:spPr>
          <a:xfrm>
            <a:off x="4864354" y="5040087"/>
            <a:ext cx="86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7" name="正方形/長方形 56"/>
          <p:cNvSpPr/>
          <p:nvPr/>
        </p:nvSpPr>
        <p:spPr>
          <a:xfrm>
            <a:off x="6339564" y="5040087"/>
            <a:ext cx="864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8" name="正方形/長方形 57"/>
          <p:cNvSpPr/>
          <p:nvPr/>
        </p:nvSpPr>
        <p:spPr>
          <a:xfrm>
            <a:off x="5681619" y="5684995"/>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9" name="正方形/長方形 58"/>
          <p:cNvSpPr/>
          <p:nvPr/>
        </p:nvSpPr>
        <p:spPr>
          <a:xfrm>
            <a:off x="6008846" y="6203878"/>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0" name="正方形/長方形 59"/>
          <p:cNvSpPr/>
          <p:nvPr/>
        </p:nvSpPr>
        <p:spPr>
          <a:xfrm>
            <a:off x="5478848" y="6506760"/>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1" name="正方形/長方形 60"/>
          <p:cNvSpPr/>
          <p:nvPr/>
        </p:nvSpPr>
        <p:spPr>
          <a:xfrm>
            <a:off x="6931747" y="6769159"/>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2" name="正方形/長方形 61"/>
          <p:cNvSpPr/>
          <p:nvPr/>
        </p:nvSpPr>
        <p:spPr>
          <a:xfrm>
            <a:off x="8151974" y="6779940"/>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3" name="正方形/長方形 62"/>
          <p:cNvSpPr/>
          <p:nvPr/>
        </p:nvSpPr>
        <p:spPr>
          <a:xfrm>
            <a:off x="4985054" y="6967692"/>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mc:AlternateContent xmlns:mc="http://schemas.openxmlformats.org/markup-compatibility/2006" xmlns:a14="http://schemas.microsoft.com/office/drawing/2010/main">
        <mc:Choice Requires="a14">
          <p:sp>
            <p:nvSpPr>
              <p:cNvPr id="64" name="テキスト ボックス 63"/>
              <p:cNvSpPr txBox="1"/>
              <p:nvPr/>
            </p:nvSpPr>
            <p:spPr>
              <a:xfrm>
                <a:off x="6707590" y="6442707"/>
                <a:ext cx="1614059" cy="154979"/>
              </a:xfrm>
              <a:prstGeom prst="rect">
                <a:avLst/>
              </a:prstGeom>
              <a:noFill/>
            </p:spPr>
            <p:txBody>
              <a:bodyPr wrap="square" lIns="0" tIns="0" rIns="0" bIns="0" rtlCol="0">
                <a:spAutoFit/>
              </a:bodyPr>
              <a:lstStyle/>
              <a:p>
                <a14:m>
                  <m:oMath xmlns:m="http://schemas.openxmlformats.org/officeDocument/2006/math">
                    <m:r>
                      <a:rPr lang="en-US" altLang="ja-JP" sz="1000" i="1" smtClean="0">
                        <a:latin typeface="Cambria Math" panose="02040503050406030204" pitchFamily="18" charset="0"/>
                      </a:rPr>
                      <m:t>𝑔</m:t>
                    </m:r>
                    <m:d>
                      <m:dPr>
                        <m:ctrlPr>
                          <a:rPr lang="en-US" altLang="ja-JP" sz="1000" i="1">
                            <a:latin typeface="Cambria Math" panose="02040503050406030204" pitchFamily="18" charset="0"/>
                          </a:rPr>
                        </m:ctrlPr>
                      </m:dPr>
                      <m:e>
                        <m:r>
                          <a:rPr lang="en-US" altLang="ja-JP" sz="1000" b="1" i="1">
                            <a:latin typeface="Cambria Math" panose="02040503050406030204" pitchFamily="18" charset="0"/>
                          </a:rPr>
                          <m:t>𝒙</m:t>
                        </m:r>
                      </m:e>
                    </m:d>
                    <m:r>
                      <a:rPr lang="en-US" altLang="ja-JP" sz="1000" b="0" i="1" smtClean="0">
                        <a:latin typeface="Cambria Math" panose="02040503050406030204" pitchFamily="18" charset="0"/>
                      </a:rPr>
                      <m:t>−</m:t>
                    </m:r>
                    <m:r>
                      <a:rPr lang="en-US" altLang="ja-JP" sz="1000" b="0" i="1" smtClean="0">
                        <a:latin typeface="Cambria Math" panose="02040503050406030204" pitchFamily="18" charset="0"/>
                      </a:rPr>
                      <m:t>𝑐</m:t>
                    </m:r>
                    <m:r>
                      <a:rPr lang="en-US" altLang="ja-JP" sz="1000" b="0" i="1" smtClean="0">
                        <a:latin typeface="Cambria Math" panose="02040503050406030204" pitchFamily="18" charset="0"/>
                      </a:rPr>
                      <m:t>=0</m:t>
                    </m:r>
                    <m:r>
                      <a:rPr kumimoji="1" lang="ja-JP" altLang="en-US" sz="1000" i="1" dirty="0">
                        <a:latin typeface="Cambria Math" panose="02040503050406030204" pitchFamily="18" charset="0"/>
                      </a:rPr>
                      <m:t>とすれば</m:t>
                    </m:r>
                  </m:oMath>
                </a14:m>
                <a:r>
                  <a:rPr kumimoji="1" lang="ja-JP" altLang="en-US" sz="1000" dirty="0" smtClean="0"/>
                  <a:t>よい</a:t>
                </a:r>
                <a:endParaRPr kumimoji="1" lang="ja-JP" altLang="en-US" sz="1000" dirty="0"/>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6707590" y="6442707"/>
                <a:ext cx="1614059" cy="154979"/>
              </a:xfrm>
              <a:prstGeom prst="rect">
                <a:avLst/>
              </a:prstGeom>
              <a:blipFill rotWithShape="0">
                <a:blip r:embed="rId11"/>
                <a:stretch>
                  <a:fillRect l="-2642" t="-32000" b="-48000"/>
                </a:stretch>
              </a:blipFill>
            </p:spPr>
            <p:txBody>
              <a:bodyPr/>
              <a:lstStyle/>
              <a:p>
                <a:r>
                  <a:rPr lang="ja-JP" altLang="en-US">
                    <a:noFill/>
                  </a:rPr>
                  <a:t> </a:t>
                </a:r>
              </a:p>
            </p:txBody>
          </p:sp>
        </mc:Fallback>
      </mc:AlternateContent>
      <p:cxnSp>
        <p:nvCxnSpPr>
          <p:cNvPr id="65" name="直線矢印コネクタ 64"/>
          <p:cNvCxnSpPr>
            <a:endCxn id="64" idx="2"/>
          </p:cNvCxnSpPr>
          <p:nvPr/>
        </p:nvCxnSpPr>
        <p:spPr>
          <a:xfrm flipH="1" flipV="1">
            <a:off x="7514620" y="6597686"/>
            <a:ext cx="137626" cy="32625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p:cNvSpPr/>
          <p:nvPr/>
        </p:nvSpPr>
        <p:spPr>
          <a:xfrm>
            <a:off x="7098039" y="6463303"/>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67" name="正方形/長方形 66"/>
          <p:cNvSpPr/>
          <p:nvPr/>
        </p:nvSpPr>
        <p:spPr>
          <a:xfrm>
            <a:off x="7339339" y="6463303"/>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Tree>
    <p:extLst>
      <p:ext uri="{BB962C8B-B14F-4D97-AF65-F5344CB8AC3E}">
        <p14:creationId xmlns:p14="http://schemas.microsoft.com/office/powerpoint/2010/main" val="887689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0" y="0"/>
            <a:ext cx="4174837" cy="3990549"/>
          </a:xfrm>
          <a:prstGeom prst="rect">
            <a:avLst/>
          </a:prstGeom>
        </p:spPr>
      </p:pic>
      <p:pic>
        <p:nvPicPr>
          <p:cNvPr id="5" name="図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0" y="3955448"/>
            <a:ext cx="4174837" cy="3324276"/>
          </a:xfrm>
          <a:prstGeom prst="rect">
            <a:avLst/>
          </a:prstGeom>
        </p:spPr>
      </p:pic>
      <p:sp>
        <p:nvSpPr>
          <p:cNvPr id="6" name="正方形/長方形 5"/>
          <p:cNvSpPr/>
          <p:nvPr/>
        </p:nvSpPr>
        <p:spPr>
          <a:xfrm>
            <a:off x="3624766" y="452777"/>
            <a:ext cx="468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p:cNvSpPr/>
          <p:nvPr/>
        </p:nvSpPr>
        <p:spPr>
          <a:xfrm>
            <a:off x="929463" y="666273"/>
            <a:ext cx="684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p:cNvSpPr/>
          <p:nvPr/>
        </p:nvSpPr>
        <p:spPr>
          <a:xfrm>
            <a:off x="5441" y="666273"/>
            <a:ext cx="108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0" y="914467"/>
            <a:ext cx="468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p:cNvSpPr/>
          <p:nvPr/>
        </p:nvSpPr>
        <p:spPr>
          <a:xfrm>
            <a:off x="3876184" y="1118983"/>
            <a:ext cx="216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p:cNvSpPr/>
          <p:nvPr/>
        </p:nvSpPr>
        <p:spPr>
          <a:xfrm>
            <a:off x="582" y="1349964"/>
            <a:ext cx="234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p:cNvSpPr/>
          <p:nvPr/>
        </p:nvSpPr>
        <p:spPr>
          <a:xfrm>
            <a:off x="1764068" y="1572032"/>
            <a:ext cx="468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12"/>
          <p:cNvSpPr/>
          <p:nvPr/>
        </p:nvSpPr>
        <p:spPr>
          <a:xfrm>
            <a:off x="955590" y="1802542"/>
            <a:ext cx="468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p:cNvSpPr/>
          <p:nvPr/>
        </p:nvSpPr>
        <p:spPr>
          <a:xfrm>
            <a:off x="1081008" y="3336329"/>
            <a:ext cx="468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正方形/長方形 14"/>
          <p:cNvSpPr/>
          <p:nvPr/>
        </p:nvSpPr>
        <p:spPr>
          <a:xfrm>
            <a:off x="138216" y="3777327"/>
            <a:ext cx="468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p:cNvSpPr/>
          <p:nvPr/>
        </p:nvSpPr>
        <p:spPr>
          <a:xfrm>
            <a:off x="3196627" y="1118983"/>
            <a:ext cx="360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p:cNvSpPr/>
          <p:nvPr/>
        </p:nvSpPr>
        <p:spPr>
          <a:xfrm>
            <a:off x="3444766" y="671235"/>
            <a:ext cx="360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p:cNvSpPr/>
          <p:nvPr/>
        </p:nvSpPr>
        <p:spPr>
          <a:xfrm>
            <a:off x="1781486" y="1077059"/>
            <a:ext cx="216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p:cNvSpPr/>
          <p:nvPr/>
        </p:nvSpPr>
        <p:spPr>
          <a:xfrm>
            <a:off x="917261" y="4226159"/>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p:cNvSpPr/>
          <p:nvPr/>
        </p:nvSpPr>
        <p:spPr>
          <a:xfrm>
            <a:off x="899843" y="4759578"/>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p:cNvSpPr/>
          <p:nvPr/>
        </p:nvSpPr>
        <p:spPr>
          <a:xfrm>
            <a:off x="3681659" y="3790564"/>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p:cNvSpPr/>
          <p:nvPr/>
        </p:nvSpPr>
        <p:spPr>
          <a:xfrm>
            <a:off x="3807934" y="3790564"/>
            <a:ext cx="72000" cy="144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p:cNvSpPr/>
          <p:nvPr/>
        </p:nvSpPr>
        <p:spPr>
          <a:xfrm>
            <a:off x="1045008" y="5601872"/>
            <a:ext cx="216000" cy="180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p:cNvSpPr/>
          <p:nvPr/>
        </p:nvSpPr>
        <p:spPr>
          <a:xfrm>
            <a:off x="2297307" y="5567036"/>
            <a:ext cx="288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p:cNvSpPr/>
          <p:nvPr/>
        </p:nvSpPr>
        <p:spPr>
          <a:xfrm>
            <a:off x="1396881" y="6207630"/>
            <a:ext cx="468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p:cNvSpPr/>
          <p:nvPr/>
        </p:nvSpPr>
        <p:spPr>
          <a:xfrm>
            <a:off x="2225307" y="6212861"/>
            <a:ext cx="360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p:cNvSpPr/>
          <p:nvPr/>
        </p:nvSpPr>
        <p:spPr>
          <a:xfrm>
            <a:off x="1889486" y="6438333"/>
            <a:ext cx="252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p:cNvSpPr/>
          <p:nvPr/>
        </p:nvSpPr>
        <p:spPr>
          <a:xfrm>
            <a:off x="3778029" y="6639456"/>
            <a:ext cx="144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p:cNvSpPr/>
          <p:nvPr/>
        </p:nvSpPr>
        <p:spPr>
          <a:xfrm>
            <a:off x="3133336" y="6866709"/>
            <a:ext cx="468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2" name="図 3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4350961" y="0"/>
            <a:ext cx="4174837" cy="3990549"/>
          </a:xfrm>
          <a:prstGeom prst="rect">
            <a:avLst/>
          </a:prstGeom>
        </p:spPr>
      </p:pic>
      <p:pic>
        <p:nvPicPr>
          <p:cNvPr id="33" name="図 32"/>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4350961" y="3955448"/>
            <a:ext cx="4174837" cy="3324276"/>
          </a:xfrm>
          <a:prstGeom prst="rect">
            <a:avLst/>
          </a:prstGeom>
        </p:spPr>
      </p:pic>
      <p:sp>
        <p:nvSpPr>
          <p:cNvPr id="34" name="正方形/長方形 33"/>
          <p:cNvSpPr/>
          <p:nvPr/>
        </p:nvSpPr>
        <p:spPr>
          <a:xfrm>
            <a:off x="7975727" y="452777"/>
            <a:ext cx="468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p:cNvSpPr/>
          <p:nvPr/>
        </p:nvSpPr>
        <p:spPr>
          <a:xfrm>
            <a:off x="5280424" y="666273"/>
            <a:ext cx="684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p:cNvSpPr/>
          <p:nvPr/>
        </p:nvSpPr>
        <p:spPr>
          <a:xfrm>
            <a:off x="4356402" y="666273"/>
            <a:ext cx="108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p:cNvSpPr/>
          <p:nvPr/>
        </p:nvSpPr>
        <p:spPr>
          <a:xfrm>
            <a:off x="4350961" y="914467"/>
            <a:ext cx="468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正方形/長方形 37"/>
          <p:cNvSpPr/>
          <p:nvPr/>
        </p:nvSpPr>
        <p:spPr>
          <a:xfrm>
            <a:off x="8227145" y="1118983"/>
            <a:ext cx="216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正方形/長方形 38"/>
          <p:cNvSpPr/>
          <p:nvPr/>
        </p:nvSpPr>
        <p:spPr>
          <a:xfrm>
            <a:off x="4351543" y="1349964"/>
            <a:ext cx="234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正方形/長方形 39"/>
          <p:cNvSpPr/>
          <p:nvPr/>
        </p:nvSpPr>
        <p:spPr>
          <a:xfrm>
            <a:off x="6115029" y="1572032"/>
            <a:ext cx="468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正方形/長方形 40"/>
          <p:cNvSpPr/>
          <p:nvPr/>
        </p:nvSpPr>
        <p:spPr>
          <a:xfrm>
            <a:off x="5306551" y="1802542"/>
            <a:ext cx="468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正方形/長方形 41"/>
          <p:cNvSpPr/>
          <p:nvPr/>
        </p:nvSpPr>
        <p:spPr>
          <a:xfrm>
            <a:off x="5431969" y="3336329"/>
            <a:ext cx="468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正方形/長方形 42"/>
          <p:cNvSpPr/>
          <p:nvPr/>
        </p:nvSpPr>
        <p:spPr>
          <a:xfrm>
            <a:off x="4489177" y="3777327"/>
            <a:ext cx="468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正方形/長方形 43"/>
          <p:cNvSpPr/>
          <p:nvPr/>
        </p:nvSpPr>
        <p:spPr>
          <a:xfrm>
            <a:off x="7547588" y="1118983"/>
            <a:ext cx="360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正方形/長方形 44"/>
          <p:cNvSpPr/>
          <p:nvPr/>
        </p:nvSpPr>
        <p:spPr>
          <a:xfrm>
            <a:off x="7795727" y="671235"/>
            <a:ext cx="360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正方形/長方形 45"/>
          <p:cNvSpPr/>
          <p:nvPr/>
        </p:nvSpPr>
        <p:spPr>
          <a:xfrm>
            <a:off x="6132447" y="1077059"/>
            <a:ext cx="216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正方形/長方形 46"/>
          <p:cNvSpPr/>
          <p:nvPr/>
        </p:nvSpPr>
        <p:spPr>
          <a:xfrm>
            <a:off x="5268222" y="4226159"/>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正方形/長方形 47"/>
          <p:cNvSpPr/>
          <p:nvPr/>
        </p:nvSpPr>
        <p:spPr>
          <a:xfrm>
            <a:off x="5250804" y="4759578"/>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正方形/長方形 48"/>
          <p:cNvSpPr/>
          <p:nvPr/>
        </p:nvSpPr>
        <p:spPr>
          <a:xfrm>
            <a:off x="8032620" y="3790564"/>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正方形/長方形 49"/>
          <p:cNvSpPr/>
          <p:nvPr/>
        </p:nvSpPr>
        <p:spPr>
          <a:xfrm>
            <a:off x="8158895" y="3790564"/>
            <a:ext cx="72000" cy="144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正方形/長方形 50"/>
          <p:cNvSpPr/>
          <p:nvPr/>
        </p:nvSpPr>
        <p:spPr>
          <a:xfrm>
            <a:off x="5395969" y="5601872"/>
            <a:ext cx="216000" cy="180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正方形/長方形 51"/>
          <p:cNvSpPr/>
          <p:nvPr/>
        </p:nvSpPr>
        <p:spPr>
          <a:xfrm>
            <a:off x="6648268" y="5567036"/>
            <a:ext cx="288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正方形/長方形 52"/>
          <p:cNvSpPr/>
          <p:nvPr/>
        </p:nvSpPr>
        <p:spPr>
          <a:xfrm>
            <a:off x="5747842" y="6207630"/>
            <a:ext cx="468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正方形/長方形 53"/>
          <p:cNvSpPr/>
          <p:nvPr/>
        </p:nvSpPr>
        <p:spPr>
          <a:xfrm>
            <a:off x="6576268" y="6212861"/>
            <a:ext cx="360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正方形/長方形 54"/>
          <p:cNvSpPr/>
          <p:nvPr/>
        </p:nvSpPr>
        <p:spPr>
          <a:xfrm>
            <a:off x="6240447" y="6438333"/>
            <a:ext cx="252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正方形/長方形 55"/>
          <p:cNvSpPr/>
          <p:nvPr/>
        </p:nvSpPr>
        <p:spPr>
          <a:xfrm>
            <a:off x="8128990" y="6639456"/>
            <a:ext cx="144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7" name="正方形/長方形 56"/>
          <p:cNvSpPr/>
          <p:nvPr/>
        </p:nvSpPr>
        <p:spPr>
          <a:xfrm>
            <a:off x="7484297" y="6866709"/>
            <a:ext cx="468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201099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0" y="0"/>
            <a:ext cx="4153573" cy="2622563"/>
          </a:xfrm>
          <a:prstGeom prst="rect">
            <a:avLst/>
          </a:prstGeom>
        </p:spPr>
      </p:pic>
      <p:pic>
        <p:nvPicPr>
          <p:cNvPr id="5" name="図 4"/>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b="42128"/>
          <a:stretch/>
        </p:blipFill>
        <p:spPr>
          <a:xfrm>
            <a:off x="0" y="2686120"/>
            <a:ext cx="4111045" cy="3585140"/>
          </a:xfrm>
          <a:prstGeom prst="rect">
            <a:avLst/>
          </a:prstGeom>
        </p:spPr>
      </p:pic>
      <p:pic>
        <p:nvPicPr>
          <p:cNvPr id="6" name="図 5"/>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Lst>
          </a:blip>
          <a:stretch>
            <a:fillRect/>
          </a:stretch>
        </p:blipFill>
        <p:spPr>
          <a:xfrm>
            <a:off x="4288925" y="2863969"/>
            <a:ext cx="4132309" cy="3522741"/>
          </a:xfrm>
          <a:prstGeom prst="rect">
            <a:avLst/>
          </a:prstGeom>
        </p:spPr>
      </p:pic>
      <p:pic>
        <p:nvPicPr>
          <p:cNvPr id="7" name="図 6"/>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t="59183"/>
          <a:stretch/>
        </p:blipFill>
        <p:spPr>
          <a:xfrm>
            <a:off x="4288925" y="243334"/>
            <a:ext cx="4111045" cy="2528549"/>
          </a:xfrm>
          <a:prstGeom prst="rect">
            <a:avLst/>
          </a:prstGeom>
        </p:spPr>
      </p:pic>
      <p:sp>
        <p:nvSpPr>
          <p:cNvPr id="8" name="正方形/長方形 7"/>
          <p:cNvSpPr/>
          <p:nvPr/>
        </p:nvSpPr>
        <p:spPr>
          <a:xfrm>
            <a:off x="462699" y="670640"/>
            <a:ext cx="216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579408" y="1119134"/>
            <a:ext cx="216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p:cNvSpPr/>
          <p:nvPr/>
        </p:nvSpPr>
        <p:spPr>
          <a:xfrm>
            <a:off x="1768128" y="2246894"/>
            <a:ext cx="216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p:cNvSpPr/>
          <p:nvPr/>
        </p:nvSpPr>
        <p:spPr>
          <a:xfrm>
            <a:off x="1258677" y="2473572"/>
            <a:ext cx="2304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p:cNvSpPr/>
          <p:nvPr/>
        </p:nvSpPr>
        <p:spPr>
          <a:xfrm>
            <a:off x="1028277" y="4548362"/>
            <a:ext cx="216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12"/>
          <p:cNvSpPr/>
          <p:nvPr/>
        </p:nvSpPr>
        <p:spPr>
          <a:xfrm>
            <a:off x="2922391" y="5061805"/>
            <a:ext cx="108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p:cNvSpPr/>
          <p:nvPr/>
        </p:nvSpPr>
        <p:spPr>
          <a:xfrm>
            <a:off x="2324221" y="5288591"/>
            <a:ext cx="108000" cy="108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正方形/長方形 14"/>
          <p:cNvSpPr/>
          <p:nvPr/>
        </p:nvSpPr>
        <p:spPr>
          <a:xfrm>
            <a:off x="1645728" y="5260189"/>
            <a:ext cx="2304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p:cNvSpPr/>
          <p:nvPr/>
        </p:nvSpPr>
        <p:spPr>
          <a:xfrm>
            <a:off x="784244" y="6111202"/>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p:cNvSpPr/>
          <p:nvPr/>
        </p:nvSpPr>
        <p:spPr>
          <a:xfrm>
            <a:off x="1265027" y="6115662"/>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p:cNvSpPr/>
          <p:nvPr/>
        </p:nvSpPr>
        <p:spPr>
          <a:xfrm>
            <a:off x="1455727" y="6128362"/>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p:cNvSpPr/>
          <p:nvPr/>
        </p:nvSpPr>
        <p:spPr>
          <a:xfrm>
            <a:off x="1791456" y="6114419"/>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p:cNvSpPr/>
          <p:nvPr/>
        </p:nvSpPr>
        <p:spPr>
          <a:xfrm>
            <a:off x="2273149" y="6117552"/>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p:cNvSpPr/>
          <p:nvPr/>
        </p:nvSpPr>
        <p:spPr>
          <a:xfrm>
            <a:off x="2462939" y="6125229"/>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p:cNvSpPr/>
          <p:nvPr/>
        </p:nvSpPr>
        <p:spPr>
          <a:xfrm>
            <a:off x="4916995" y="1682119"/>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p:cNvSpPr/>
          <p:nvPr/>
        </p:nvSpPr>
        <p:spPr>
          <a:xfrm>
            <a:off x="5754477" y="1689712"/>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p:cNvSpPr/>
          <p:nvPr/>
        </p:nvSpPr>
        <p:spPr>
          <a:xfrm>
            <a:off x="5945177" y="1702412"/>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p:cNvSpPr/>
          <p:nvPr/>
        </p:nvSpPr>
        <p:spPr>
          <a:xfrm>
            <a:off x="6280906" y="1683706"/>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p:cNvSpPr/>
          <p:nvPr/>
        </p:nvSpPr>
        <p:spPr>
          <a:xfrm>
            <a:off x="7111849" y="1685252"/>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p:cNvSpPr/>
          <p:nvPr/>
        </p:nvSpPr>
        <p:spPr>
          <a:xfrm>
            <a:off x="7301639" y="1692929"/>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p:cNvSpPr/>
          <p:nvPr/>
        </p:nvSpPr>
        <p:spPr>
          <a:xfrm>
            <a:off x="7649079" y="1688469"/>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p:cNvSpPr/>
          <p:nvPr/>
        </p:nvSpPr>
        <p:spPr>
          <a:xfrm>
            <a:off x="7935632" y="1682119"/>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p:cNvSpPr/>
          <p:nvPr/>
        </p:nvSpPr>
        <p:spPr>
          <a:xfrm>
            <a:off x="4871035" y="2156129"/>
            <a:ext cx="468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p:cNvSpPr/>
          <p:nvPr/>
        </p:nvSpPr>
        <p:spPr>
          <a:xfrm>
            <a:off x="5932794" y="2156128"/>
            <a:ext cx="576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p:cNvSpPr/>
          <p:nvPr/>
        </p:nvSpPr>
        <p:spPr>
          <a:xfrm>
            <a:off x="4970995" y="3226125"/>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p:cNvSpPr/>
          <p:nvPr/>
        </p:nvSpPr>
        <p:spPr>
          <a:xfrm>
            <a:off x="5160769" y="3228955"/>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p:cNvSpPr/>
          <p:nvPr/>
        </p:nvSpPr>
        <p:spPr>
          <a:xfrm>
            <a:off x="5351469" y="3241655"/>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p:cNvSpPr/>
          <p:nvPr/>
        </p:nvSpPr>
        <p:spPr>
          <a:xfrm>
            <a:off x="5544318" y="3227712"/>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p:cNvSpPr/>
          <p:nvPr/>
        </p:nvSpPr>
        <p:spPr>
          <a:xfrm>
            <a:off x="5732326" y="3224495"/>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p:cNvSpPr/>
          <p:nvPr/>
        </p:nvSpPr>
        <p:spPr>
          <a:xfrm>
            <a:off x="5922116" y="3236935"/>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正方形/長方形 37"/>
          <p:cNvSpPr/>
          <p:nvPr/>
        </p:nvSpPr>
        <p:spPr>
          <a:xfrm>
            <a:off x="7881632" y="2455461"/>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正方形/長方形 38"/>
          <p:cNvSpPr/>
          <p:nvPr/>
        </p:nvSpPr>
        <p:spPr>
          <a:xfrm>
            <a:off x="8196762" y="2458636"/>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正方形/長方形 39"/>
          <p:cNvSpPr/>
          <p:nvPr/>
        </p:nvSpPr>
        <p:spPr>
          <a:xfrm>
            <a:off x="6897457" y="4116384"/>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正方形/長方形 40"/>
          <p:cNvSpPr/>
          <p:nvPr/>
        </p:nvSpPr>
        <p:spPr>
          <a:xfrm>
            <a:off x="7533127" y="4117930"/>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正方形/長方形 41"/>
          <p:cNvSpPr/>
          <p:nvPr/>
        </p:nvSpPr>
        <p:spPr>
          <a:xfrm>
            <a:off x="7722917" y="4125607"/>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正方形/長方形 42"/>
          <p:cNvSpPr/>
          <p:nvPr/>
        </p:nvSpPr>
        <p:spPr>
          <a:xfrm>
            <a:off x="5741778" y="4116384"/>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正方形/長方形 43"/>
          <p:cNvSpPr/>
          <p:nvPr/>
        </p:nvSpPr>
        <p:spPr>
          <a:xfrm>
            <a:off x="6377448" y="4117930"/>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正方形/長方形 44"/>
          <p:cNvSpPr/>
          <p:nvPr/>
        </p:nvSpPr>
        <p:spPr>
          <a:xfrm>
            <a:off x="6567238" y="4125607"/>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正方形/長方形 45"/>
          <p:cNvSpPr/>
          <p:nvPr/>
        </p:nvSpPr>
        <p:spPr>
          <a:xfrm>
            <a:off x="6892694" y="5132642"/>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正方形/長方形 46"/>
          <p:cNvSpPr/>
          <p:nvPr/>
        </p:nvSpPr>
        <p:spPr>
          <a:xfrm>
            <a:off x="7528364" y="5134188"/>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正方形/長方形 47"/>
          <p:cNvSpPr/>
          <p:nvPr/>
        </p:nvSpPr>
        <p:spPr>
          <a:xfrm>
            <a:off x="7718154" y="5141865"/>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正方形/長方形 48"/>
          <p:cNvSpPr/>
          <p:nvPr/>
        </p:nvSpPr>
        <p:spPr>
          <a:xfrm>
            <a:off x="5737015" y="5132642"/>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正方形/長方形 49"/>
          <p:cNvSpPr/>
          <p:nvPr/>
        </p:nvSpPr>
        <p:spPr>
          <a:xfrm>
            <a:off x="6372685" y="5134188"/>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正方形/長方形 50"/>
          <p:cNvSpPr/>
          <p:nvPr/>
        </p:nvSpPr>
        <p:spPr>
          <a:xfrm>
            <a:off x="6562475" y="5141865"/>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正方形/長方形 51"/>
          <p:cNvSpPr/>
          <p:nvPr/>
        </p:nvSpPr>
        <p:spPr>
          <a:xfrm>
            <a:off x="6010587" y="4961770"/>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正方形/長方形 52"/>
          <p:cNvSpPr/>
          <p:nvPr/>
        </p:nvSpPr>
        <p:spPr>
          <a:xfrm>
            <a:off x="6646257" y="4963316"/>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正方形/長方形 53"/>
          <p:cNvSpPr/>
          <p:nvPr/>
        </p:nvSpPr>
        <p:spPr>
          <a:xfrm>
            <a:off x="6836047" y="4970993"/>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正方形/長方形 54"/>
          <p:cNvSpPr/>
          <p:nvPr/>
        </p:nvSpPr>
        <p:spPr>
          <a:xfrm>
            <a:off x="7439954" y="4961467"/>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正方形/長方形 55"/>
          <p:cNvSpPr/>
          <p:nvPr/>
        </p:nvSpPr>
        <p:spPr>
          <a:xfrm>
            <a:off x="5339937" y="5141865"/>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7" name="正方形/長方形 56"/>
          <p:cNvSpPr/>
          <p:nvPr/>
        </p:nvSpPr>
        <p:spPr>
          <a:xfrm>
            <a:off x="5005724" y="5132642"/>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正方形/長方形 57"/>
          <p:cNvSpPr/>
          <p:nvPr/>
        </p:nvSpPr>
        <p:spPr>
          <a:xfrm>
            <a:off x="4947889" y="557680"/>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9" name="正方形/長方形 58"/>
          <p:cNvSpPr/>
          <p:nvPr/>
        </p:nvSpPr>
        <p:spPr>
          <a:xfrm>
            <a:off x="6758442" y="557680"/>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正方形/長方形 59"/>
          <p:cNvSpPr/>
          <p:nvPr/>
        </p:nvSpPr>
        <p:spPr>
          <a:xfrm>
            <a:off x="8276889" y="5539408"/>
            <a:ext cx="144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正方形/長方形 60"/>
          <p:cNvSpPr/>
          <p:nvPr/>
        </p:nvSpPr>
        <p:spPr>
          <a:xfrm>
            <a:off x="4283970" y="5770185"/>
            <a:ext cx="684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 name="正方形/長方形 61"/>
          <p:cNvSpPr/>
          <p:nvPr/>
        </p:nvSpPr>
        <p:spPr>
          <a:xfrm>
            <a:off x="7070736" y="5770185"/>
            <a:ext cx="252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3" name="正方形/長方形 62"/>
          <p:cNvSpPr/>
          <p:nvPr/>
        </p:nvSpPr>
        <p:spPr>
          <a:xfrm>
            <a:off x="5062260" y="5770185"/>
            <a:ext cx="1440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テキスト ボックス 1"/>
          <p:cNvSpPr txBox="1"/>
          <p:nvPr/>
        </p:nvSpPr>
        <p:spPr>
          <a:xfrm>
            <a:off x="7799686" y="661931"/>
            <a:ext cx="611638" cy="215444"/>
          </a:xfrm>
          <a:prstGeom prst="rect">
            <a:avLst/>
          </a:prstGeom>
          <a:noFill/>
          <a:ln>
            <a:solidFill>
              <a:srgbClr val="C00000"/>
            </a:solidFill>
          </a:ln>
        </p:spPr>
        <p:txBody>
          <a:bodyPr wrap="square" rtlCol="0">
            <a:spAutoFit/>
          </a:bodyPr>
          <a:lstStyle/>
          <a:p>
            <a:pPr algn="ctr"/>
            <a:r>
              <a:rPr lang="ja-JP" altLang="en-US" sz="800" dirty="0" smtClean="0"/>
              <a:t>事前確率</a:t>
            </a:r>
            <a:endParaRPr kumimoji="1" lang="ja-JP" altLang="en-US" sz="800" dirty="0"/>
          </a:p>
        </p:txBody>
      </p:sp>
      <p:cxnSp>
        <p:nvCxnSpPr>
          <p:cNvPr id="64" name="直線コネクタ 63"/>
          <p:cNvCxnSpPr/>
          <p:nvPr/>
        </p:nvCxnSpPr>
        <p:spPr>
          <a:xfrm>
            <a:off x="4847324" y="661931"/>
            <a:ext cx="356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0316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0" y="0"/>
            <a:ext cx="4153573" cy="2622563"/>
          </a:xfrm>
          <a:prstGeom prst="rect">
            <a:avLst/>
          </a:prstGeom>
        </p:spPr>
      </p:pic>
      <p:pic>
        <p:nvPicPr>
          <p:cNvPr id="5" name="図 4"/>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b="42128"/>
          <a:stretch/>
        </p:blipFill>
        <p:spPr>
          <a:xfrm>
            <a:off x="0" y="2686120"/>
            <a:ext cx="4111045" cy="3585140"/>
          </a:xfrm>
          <a:prstGeom prst="rect">
            <a:avLst/>
          </a:prstGeom>
          <a:solidFill>
            <a:schemeClr val="bg1"/>
          </a:solidFill>
        </p:spPr>
      </p:pic>
      <p:pic>
        <p:nvPicPr>
          <p:cNvPr id="6" name="図 5"/>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Lst>
          </a:blip>
          <a:stretch>
            <a:fillRect/>
          </a:stretch>
        </p:blipFill>
        <p:spPr>
          <a:xfrm>
            <a:off x="4288925" y="2863969"/>
            <a:ext cx="4132309" cy="3522741"/>
          </a:xfrm>
          <a:prstGeom prst="rect">
            <a:avLst/>
          </a:prstGeom>
        </p:spPr>
      </p:pic>
      <p:pic>
        <p:nvPicPr>
          <p:cNvPr id="7" name="図 6"/>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t="59183"/>
          <a:stretch/>
        </p:blipFill>
        <p:spPr>
          <a:xfrm>
            <a:off x="4288925" y="243334"/>
            <a:ext cx="4111045" cy="2528549"/>
          </a:xfrm>
          <a:prstGeom prst="rect">
            <a:avLst/>
          </a:prstGeom>
        </p:spPr>
      </p:pic>
      <p:sp>
        <p:nvSpPr>
          <p:cNvPr id="8" name="正方形/長方形 7"/>
          <p:cNvSpPr/>
          <p:nvPr/>
        </p:nvSpPr>
        <p:spPr>
          <a:xfrm>
            <a:off x="462699" y="670640"/>
            <a:ext cx="216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579408" y="1119134"/>
            <a:ext cx="216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p:cNvSpPr/>
          <p:nvPr/>
        </p:nvSpPr>
        <p:spPr>
          <a:xfrm>
            <a:off x="1768128" y="2246894"/>
            <a:ext cx="216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p:cNvSpPr/>
          <p:nvPr/>
        </p:nvSpPr>
        <p:spPr>
          <a:xfrm>
            <a:off x="1258677" y="2473572"/>
            <a:ext cx="2304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p:cNvSpPr/>
          <p:nvPr/>
        </p:nvSpPr>
        <p:spPr>
          <a:xfrm>
            <a:off x="1028277" y="4548362"/>
            <a:ext cx="216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12"/>
          <p:cNvSpPr/>
          <p:nvPr/>
        </p:nvSpPr>
        <p:spPr>
          <a:xfrm>
            <a:off x="2922391" y="5061805"/>
            <a:ext cx="108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p:cNvSpPr/>
          <p:nvPr/>
        </p:nvSpPr>
        <p:spPr>
          <a:xfrm>
            <a:off x="2324221" y="5288591"/>
            <a:ext cx="108000" cy="108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正方形/長方形 14"/>
          <p:cNvSpPr/>
          <p:nvPr/>
        </p:nvSpPr>
        <p:spPr>
          <a:xfrm>
            <a:off x="1645728" y="5260189"/>
            <a:ext cx="2304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p:cNvSpPr/>
          <p:nvPr/>
        </p:nvSpPr>
        <p:spPr>
          <a:xfrm>
            <a:off x="784244" y="6111202"/>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p:cNvSpPr/>
          <p:nvPr/>
        </p:nvSpPr>
        <p:spPr>
          <a:xfrm>
            <a:off x="1265027" y="6115662"/>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p:cNvSpPr/>
          <p:nvPr/>
        </p:nvSpPr>
        <p:spPr>
          <a:xfrm>
            <a:off x="1455727" y="6128362"/>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p:cNvSpPr/>
          <p:nvPr/>
        </p:nvSpPr>
        <p:spPr>
          <a:xfrm>
            <a:off x="1791456" y="6114419"/>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p:cNvSpPr/>
          <p:nvPr/>
        </p:nvSpPr>
        <p:spPr>
          <a:xfrm>
            <a:off x="2273149" y="6117552"/>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p:cNvSpPr/>
          <p:nvPr/>
        </p:nvSpPr>
        <p:spPr>
          <a:xfrm>
            <a:off x="2462939" y="6125229"/>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p:cNvSpPr/>
          <p:nvPr/>
        </p:nvSpPr>
        <p:spPr>
          <a:xfrm>
            <a:off x="4916995" y="1682119"/>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p:cNvSpPr/>
          <p:nvPr/>
        </p:nvSpPr>
        <p:spPr>
          <a:xfrm>
            <a:off x="5754477" y="1689712"/>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p:cNvSpPr/>
          <p:nvPr/>
        </p:nvSpPr>
        <p:spPr>
          <a:xfrm>
            <a:off x="5945177" y="1702412"/>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p:cNvSpPr/>
          <p:nvPr/>
        </p:nvSpPr>
        <p:spPr>
          <a:xfrm>
            <a:off x="6280906" y="1683706"/>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p:cNvSpPr/>
          <p:nvPr/>
        </p:nvSpPr>
        <p:spPr>
          <a:xfrm>
            <a:off x="7111849" y="1685252"/>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p:cNvSpPr/>
          <p:nvPr/>
        </p:nvSpPr>
        <p:spPr>
          <a:xfrm>
            <a:off x="7301639" y="1692929"/>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p:cNvSpPr/>
          <p:nvPr/>
        </p:nvSpPr>
        <p:spPr>
          <a:xfrm>
            <a:off x="7649079" y="1688469"/>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p:cNvSpPr/>
          <p:nvPr/>
        </p:nvSpPr>
        <p:spPr>
          <a:xfrm>
            <a:off x="7935632" y="1682119"/>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p:cNvSpPr/>
          <p:nvPr/>
        </p:nvSpPr>
        <p:spPr>
          <a:xfrm>
            <a:off x="4871035" y="2156129"/>
            <a:ext cx="468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p:cNvSpPr/>
          <p:nvPr/>
        </p:nvSpPr>
        <p:spPr>
          <a:xfrm>
            <a:off x="5932794" y="2156128"/>
            <a:ext cx="576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p:cNvSpPr/>
          <p:nvPr/>
        </p:nvSpPr>
        <p:spPr>
          <a:xfrm>
            <a:off x="4970995" y="3226125"/>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p:cNvSpPr/>
          <p:nvPr/>
        </p:nvSpPr>
        <p:spPr>
          <a:xfrm>
            <a:off x="5160769" y="3228955"/>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p:cNvSpPr/>
          <p:nvPr/>
        </p:nvSpPr>
        <p:spPr>
          <a:xfrm>
            <a:off x="5351469" y="3241655"/>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p:cNvSpPr/>
          <p:nvPr/>
        </p:nvSpPr>
        <p:spPr>
          <a:xfrm>
            <a:off x="5544318" y="3227712"/>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p:cNvSpPr/>
          <p:nvPr/>
        </p:nvSpPr>
        <p:spPr>
          <a:xfrm>
            <a:off x="5732326" y="3224495"/>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p:cNvSpPr/>
          <p:nvPr/>
        </p:nvSpPr>
        <p:spPr>
          <a:xfrm>
            <a:off x="5922116" y="3236935"/>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正方形/長方形 37"/>
          <p:cNvSpPr/>
          <p:nvPr/>
        </p:nvSpPr>
        <p:spPr>
          <a:xfrm>
            <a:off x="7881632" y="2455461"/>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正方形/長方形 38"/>
          <p:cNvSpPr/>
          <p:nvPr/>
        </p:nvSpPr>
        <p:spPr>
          <a:xfrm>
            <a:off x="8196762" y="2458636"/>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正方形/長方形 39"/>
          <p:cNvSpPr/>
          <p:nvPr/>
        </p:nvSpPr>
        <p:spPr>
          <a:xfrm>
            <a:off x="6897457" y="4116384"/>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正方形/長方形 40"/>
          <p:cNvSpPr/>
          <p:nvPr/>
        </p:nvSpPr>
        <p:spPr>
          <a:xfrm>
            <a:off x="7533127" y="4117930"/>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正方形/長方形 41"/>
          <p:cNvSpPr/>
          <p:nvPr/>
        </p:nvSpPr>
        <p:spPr>
          <a:xfrm>
            <a:off x="7722917" y="4125607"/>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正方形/長方形 42"/>
          <p:cNvSpPr/>
          <p:nvPr/>
        </p:nvSpPr>
        <p:spPr>
          <a:xfrm>
            <a:off x="5741778" y="4116384"/>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正方形/長方形 43"/>
          <p:cNvSpPr/>
          <p:nvPr/>
        </p:nvSpPr>
        <p:spPr>
          <a:xfrm>
            <a:off x="6377448" y="4117930"/>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正方形/長方形 44"/>
          <p:cNvSpPr/>
          <p:nvPr/>
        </p:nvSpPr>
        <p:spPr>
          <a:xfrm>
            <a:off x="6567238" y="4125607"/>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正方形/長方形 45"/>
          <p:cNvSpPr/>
          <p:nvPr/>
        </p:nvSpPr>
        <p:spPr>
          <a:xfrm>
            <a:off x="6892694" y="5132642"/>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正方形/長方形 46"/>
          <p:cNvSpPr/>
          <p:nvPr/>
        </p:nvSpPr>
        <p:spPr>
          <a:xfrm>
            <a:off x="7528364" y="5134188"/>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正方形/長方形 47"/>
          <p:cNvSpPr/>
          <p:nvPr/>
        </p:nvSpPr>
        <p:spPr>
          <a:xfrm>
            <a:off x="7718154" y="5141865"/>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正方形/長方形 48"/>
          <p:cNvSpPr/>
          <p:nvPr/>
        </p:nvSpPr>
        <p:spPr>
          <a:xfrm>
            <a:off x="5737015" y="5132642"/>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正方形/長方形 49"/>
          <p:cNvSpPr/>
          <p:nvPr/>
        </p:nvSpPr>
        <p:spPr>
          <a:xfrm>
            <a:off x="6372685" y="5134188"/>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正方形/長方形 50"/>
          <p:cNvSpPr/>
          <p:nvPr/>
        </p:nvSpPr>
        <p:spPr>
          <a:xfrm>
            <a:off x="6562475" y="5141865"/>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正方形/長方形 51"/>
          <p:cNvSpPr/>
          <p:nvPr/>
        </p:nvSpPr>
        <p:spPr>
          <a:xfrm>
            <a:off x="6010587" y="4961770"/>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正方形/長方形 52"/>
          <p:cNvSpPr/>
          <p:nvPr/>
        </p:nvSpPr>
        <p:spPr>
          <a:xfrm>
            <a:off x="6646257" y="4963316"/>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正方形/長方形 53"/>
          <p:cNvSpPr/>
          <p:nvPr/>
        </p:nvSpPr>
        <p:spPr>
          <a:xfrm>
            <a:off x="6836047" y="4970993"/>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正方形/長方形 54"/>
          <p:cNvSpPr/>
          <p:nvPr/>
        </p:nvSpPr>
        <p:spPr>
          <a:xfrm>
            <a:off x="7439954" y="4961467"/>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正方形/長方形 55"/>
          <p:cNvSpPr/>
          <p:nvPr/>
        </p:nvSpPr>
        <p:spPr>
          <a:xfrm>
            <a:off x="5339937" y="5141865"/>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7" name="正方形/長方形 56"/>
          <p:cNvSpPr/>
          <p:nvPr/>
        </p:nvSpPr>
        <p:spPr>
          <a:xfrm>
            <a:off x="5005724" y="5132642"/>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正方形/長方形 57"/>
          <p:cNvSpPr/>
          <p:nvPr/>
        </p:nvSpPr>
        <p:spPr>
          <a:xfrm>
            <a:off x="4947889" y="557680"/>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9" name="正方形/長方形 58"/>
          <p:cNvSpPr/>
          <p:nvPr/>
        </p:nvSpPr>
        <p:spPr>
          <a:xfrm>
            <a:off x="6758442" y="557680"/>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正方形/長方形 59"/>
          <p:cNvSpPr/>
          <p:nvPr/>
        </p:nvSpPr>
        <p:spPr>
          <a:xfrm>
            <a:off x="8276889" y="5539408"/>
            <a:ext cx="144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正方形/長方形 60"/>
          <p:cNvSpPr/>
          <p:nvPr/>
        </p:nvSpPr>
        <p:spPr>
          <a:xfrm>
            <a:off x="4283970" y="5770185"/>
            <a:ext cx="684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 name="正方形/長方形 61"/>
          <p:cNvSpPr/>
          <p:nvPr/>
        </p:nvSpPr>
        <p:spPr>
          <a:xfrm>
            <a:off x="7070736" y="5770185"/>
            <a:ext cx="252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3" name="正方形/長方形 62"/>
          <p:cNvSpPr/>
          <p:nvPr/>
        </p:nvSpPr>
        <p:spPr>
          <a:xfrm>
            <a:off x="5062260" y="5770185"/>
            <a:ext cx="1440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テキスト ボックス 1"/>
          <p:cNvSpPr txBox="1"/>
          <p:nvPr/>
        </p:nvSpPr>
        <p:spPr>
          <a:xfrm>
            <a:off x="7799686" y="661931"/>
            <a:ext cx="611638" cy="215444"/>
          </a:xfrm>
          <a:prstGeom prst="rect">
            <a:avLst/>
          </a:prstGeom>
          <a:noFill/>
          <a:ln>
            <a:solidFill>
              <a:srgbClr val="C00000"/>
            </a:solidFill>
          </a:ln>
        </p:spPr>
        <p:txBody>
          <a:bodyPr wrap="square" rtlCol="0">
            <a:spAutoFit/>
          </a:bodyPr>
          <a:lstStyle/>
          <a:p>
            <a:pPr algn="ctr"/>
            <a:r>
              <a:rPr lang="ja-JP" altLang="en-US" sz="800" dirty="0" smtClean="0"/>
              <a:t>事前確率</a:t>
            </a:r>
            <a:endParaRPr kumimoji="1" lang="ja-JP" altLang="en-US" sz="800" dirty="0"/>
          </a:p>
        </p:txBody>
      </p:sp>
      <p:cxnSp>
        <p:nvCxnSpPr>
          <p:cNvPr id="64" name="直線コネクタ 63"/>
          <p:cNvCxnSpPr/>
          <p:nvPr/>
        </p:nvCxnSpPr>
        <p:spPr>
          <a:xfrm>
            <a:off x="4847324" y="661931"/>
            <a:ext cx="3564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218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28575" y="0"/>
            <a:ext cx="4146485" cy="2395747"/>
          </a:xfrm>
          <a:prstGeom prst="rect">
            <a:avLst/>
          </a:prstGeom>
        </p:spPr>
      </p:pic>
      <p:pic>
        <p:nvPicPr>
          <p:cNvPr id="5" name="図 4"/>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b="61771"/>
          <a:stretch/>
        </p:blipFill>
        <p:spPr>
          <a:xfrm>
            <a:off x="223" y="2395747"/>
            <a:ext cx="4174837" cy="2395328"/>
          </a:xfrm>
          <a:prstGeom prst="rect">
            <a:avLst/>
          </a:prstGeom>
        </p:spPr>
      </p:pic>
      <p:pic>
        <p:nvPicPr>
          <p:cNvPr id="6" name="図 5"/>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Lst>
          </a:blip>
          <a:stretch>
            <a:fillRect/>
          </a:stretch>
        </p:blipFill>
        <p:spPr>
          <a:xfrm>
            <a:off x="4221133" y="3818768"/>
            <a:ext cx="4139397" cy="1772002"/>
          </a:xfrm>
          <a:prstGeom prst="rect">
            <a:avLst/>
          </a:prstGeom>
        </p:spPr>
      </p:pic>
      <p:pic>
        <p:nvPicPr>
          <p:cNvPr id="7" name="図 6"/>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t="39054"/>
          <a:stretch/>
        </p:blipFill>
        <p:spPr>
          <a:xfrm>
            <a:off x="4203412" y="0"/>
            <a:ext cx="4174837" cy="3818767"/>
          </a:xfrm>
          <a:prstGeom prst="rect">
            <a:avLst/>
          </a:prstGeom>
        </p:spPr>
      </p:pic>
      <p:pic>
        <p:nvPicPr>
          <p:cNvPr id="8" name="図 7"/>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contrast="40000"/>
                    </a14:imgEffect>
                  </a14:imgLayer>
                </a14:imgProps>
              </a:ext>
            </a:extLst>
          </a:blip>
          <a:stretch>
            <a:fillRect/>
          </a:stretch>
        </p:blipFill>
        <p:spPr>
          <a:xfrm>
            <a:off x="8424322" y="0"/>
            <a:ext cx="4146485" cy="4174837"/>
          </a:xfrm>
          <a:prstGeom prst="rect">
            <a:avLst/>
          </a:prstGeom>
        </p:spPr>
      </p:pic>
      <p:pic>
        <p:nvPicPr>
          <p:cNvPr id="9" name="図 8"/>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Effect>
                      <a14:brightnessContrast contrast="40000"/>
                    </a14:imgEffect>
                  </a14:imgLayer>
                </a14:imgProps>
              </a:ext>
            </a:extLst>
          </a:blip>
          <a:stretch>
            <a:fillRect/>
          </a:stretch>
        </p:blipFill>
        <p:spPr>
          <a:xfrm>
            <a:off x="8424322" y="4174837"/>
            <a:ext cx="4139397" cy="1367986"/>
          </a:xfrm>
          <a:prstGeom prst="rect">
            <a:avLst/>
          </a:prstGeom>
        </p:spPr>
      </p:pic>
      <p:sp>
        <p:nvSpPr>
          <p:cNvPr id="10" name="正方形/長方形 9"/>
          <p:cNvSpPr/>
          <p:nvPr/>
        </p:nvSpPr>
        <p:spPr>
          <a:xfrm>
            <a:off x="8941554" y="5324475"/>
            <a:ext cx="2316995" cy="218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p:cNvSpPr/>
          <p:nvPr/>
        </p:nvSpPr>
        <p:spPr>
          <a:xfrm>
            <a:off x="-153088" y="318786"/>
            <a:ext cx="527557" cy="4758311"/>
          </a:xfrm>
          <a:custGeom>
            <a:avLst/>
            <a:gdLst>
              <a:gd name="connsiteX0" fmla="*/ 292425 w 527557"/>
              <a:gd name="connsiteY0" fmla="*/ 5010860 h 5010860"/>
              <a:gd name="connsiteX1" fmla="*/ 196631 w 527557"/>
              <a:gd name="connsiteY1" fmla="*/ 4801854 h 5010860"/>
              <a:gd name="connsiteX2" fmla="*/ 5042 w 527557"/>
              <a:gd name="connsiteY2" fmla="*/ 4227088 h 5010860"/>
              <a:gd name="connsiteX3" fmla="*/ 57294 w 527557"/>
              <a:gd name="connsiteY3" fmla="*/ 2380871 h 5010860"/>
              <a:gd name="connsiteX4" fmla="*/ 74711 w 527557"/>
              <a:gd name="connsiteY4" fmla="*/ 1048460 h 5010860"/>
              <a:gd name="connsiteX5" fmla="*/ 57294 w 527557"/>
              <a:gd name="connsiteY5" fmla="*/ 334357 h 5010860"/>
              <a:gd name="connsiteX6" fmla="*/ 109545 w 527557"/>
              <a:gd name="connsiteY6" fmla="*/ 12140 h 5010860"/>
              <a:gd name="connsiteX7" fmla="*/ 344677 w 527557"/>
              <a:gd name="connsiteY7" fmla="*/ 64391 h 5010860"/>
              <a:gd name="connsiteX8" fmla="*/ 527557 w 527557"/>
              <a:gd name="connsiteY8" fmla="*/ 29557 h 501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7557" h="5010860">
                <a:moveTo>
                  <a:pt x="292425" y="5010860"/>
                </a:moveTo>
                <a:cubicBezTo>
                  <a:pt x="268476" y="4971671"/>
                  <a:pt x="244528" y="4932483"/>
                  <a:pt x="196631" y="4801854"/>
                </a:cubicBezTo>
                <a:cubicBezTo>
                  <a:pt x="148734" y="4671225"/>
                  <a:pt x="28265" y="4630585"/>
                  <a:pt x="5042" y="4227088"/>
                </a:cubicBezTo>
                <a:cubicBezTo>
                  <a:pt x="-18181" y="3823591"/>
                  <a:pt x="45683" y="2910642"/>
                  <a:pt x="57294" y="2380871"/>
                </a:cubicBezTo>
                <a:cubicBezTo>
                  <a:pt x="68905" y="1851100"/>
                  <a:pt x="74711" y="1389546"/>
                  <a:pt x="74711" y="1048460"/>
                </a:cubicBezTo>
                <a:cubicBezTo>
                  <a:pt x="74711" y="707374"/>
                  <a:pt x="51488" y="507077"/>
                  <a:pt x="57294" y="334357"/>
                </a:cubicBezTo>
                <a:cubicBezTo>
                  <a:pt x="63100" y="161637"/>
                  <a:pt x="61648" y="57134"/>
                  <a:pt x="109545" y="12140"/>
                </a:cubicBezTo>
                <a:cubicBezTo>
                  <a:pt x="157442" y="-32854"/>
                  <a:pt x="275009" y="61488"/>
                  <a:pt x="344677" y="64391"/>
                </a:cubicBezTo>
                <a:cubicBezTo>
                  <a:pt x="414345" y="67294"/>
                  <a:pt x="470951" y="48425"/>
                  <a:pt x="527557" y="29557"/>
                </a:cubicBezTo>
              </a:path>
            </a:pathLst>
          </a:custGeom>
          <a:noFill/>
          <a:ln w="63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rotWithShape="1">
          <a:blip r:embed="rId12">
            <a:extLst>
              <a:ext uri="{BEBA8EAE-BF5A-486C-A8C5-ECC9F3942E4B}">
                <a14:imgProps xmlns:a14="http://schemas.microsoft.com/office/drawing/2010/main">
                  <a14:imgLayer r:embed="rId13">
                    <a14:imgEffect>
                      <a14:sharpenSoften amount="50000"/>
                    </a14:imgEffect>
                    <a14:imgEffect>
                      <a14:brightnessContrast contrast="40000"/>
                    </a14:imgEffect>
                  </a14:imgLayer>
                </a14:imgProps>
              </a:ext>
            </a:extLst>
          </a:blip>
          <a:srcRect l="6008" t="55902" b="30996"/>
          <a:stretch/>
        </p:blipFill>
        <p:spPr>
          <a:xfrm>
            <a:off x="78449" y="4949507"/>
            <a:ext cx="3884068" cy="461554"/>
          </a:xfrm>
          <a:prstGeom prst="rect">
            <a:avLst/>
          </a:prstGeom>
          <a:ln>
            <a:solidFill>
              <a:srgbClr val="C00000"/>
            </a:solidFill>
          </a:ln>
        </p:spPr>
      </p:pic>
      <p:pic>
        <p:nvPicPr>
          <p:cNvPr id="13" name="図 12"/>
          <p:cNvPicPr>
            <a:picLocks noChangeAspect="1"/>
          </p:cNvPicPr>
          <p:nvPr/>
        </p:nvPicPr>
        <p:blipFill rotWithShape="1">
          <a:blip r:embed="rId12">
            <a:extLst>
              <a:ext uri="{BEBA8EAE-BF5A-486C-A8C5-ECC9F3942E4B}">
                <a14:imgProps xmlns:a14="http://schemas.microsoft.com/office/drawing/2010/main">
                  <a14:imgLayer r:embed="rId13">
                    <a14:imgEffect>
                      <a14:sharpenSoften amount="50000"/>
                    </a14:imgEffect>
                    <a14:imgEffect>
                      <a14:brightnessContrast contrast="40000"/>
                    </a14:imgEffect>
                  </a14:imgLayer>
                </a14:imgProps>
              </a:ext>
            </a:extLst>
          </a:blip>
          <a:srcRect l="6008" t="29209" b="58431"/>
          <a:stretch/>
        </p:blipFill>
        <p:spPr>
          <a:xfrm>
            <a:off x="78449" y="5564643"/>
            <a:ext cx="3884068" cy="435429"/>
          </a:xfrm>
          <a:prstGeom prst="rect">
            <a:avLst/>
          </a:prstGeom>
          <a:ln>
            <a:solidFill>
              <a:srgbClr val="C00000"/>
            </a:solidFill>
          </a:ln>
        </p:spPr>
      </p:pic>
      <p:sp>
        <p:nvSpPr>
          <p:cNvPr id="16" name="フリーフォーム 15"/>
          <p:cNvSpPr/>
          <p:nvPr/>
        </p:nvSpPr>
        <p:spPr>
          <a:xfrm>
            <a:off x="1854925" y="1018903"/>
            <a:ext cx="2316480" cy="4545875"/>
          </a:xfrm>
          <a:custGeom>
            <a:avLst/>
            <a:gdLst>
              <a:gd name="connsiteX0" fmla="*/ 2098766 w 2316480"/>
              <a:gd name="connsiteY0" fmla="*/ 4545875 h 4545875"/>
              <a:gd name="connsiteX1" fmla="*/ 2272937 w 2316480"/>
              <a:gd name="connsiteY1" fmla="*/ 4493623 h 4545875"/>
              <a:gd name="connsiteX2" fmla="*/ 2316480 w 2316480"/>
              <a:gd name="connsiteY2" fmla="*/ 26126 h 4545875"/>
              <a:gd name="connsiteX3" fmla="*/ 200297 w 2316480"/>
              <a:gd name="connsiteY3" fmla="*/ 34835 h 4545875"/>
              <a:gd name="connsiteX4" fmla="*/ 0 w 2316480"/>
              <a:gd name="connsiteY4" fmla="*/ 0 h 4545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480" h="4545875">
                <a:moveTo>
                  <a:pt x="2098766" y="4545875"/>
                </a:moveTo>
                <a:lnTo>
                  <a:pt x="2272937" y="4493623"/>
                </a:lnTo>
                <a:lnTo>
                  <a:pt x="2316480" y="26126"/>
                </a:lnTo>
                <a:lnTo>
                  <a:pt x="200297" y="34835"/>
                </a:lnTo>
                <a:lnTo>
                  <a:pt x="0" y="0"/>
                </a:lnTo>
              </a:path>
            </a:pathLst>
          </a:custGeom>
          <a:noFill/>
          <a:ln w="63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592363" y="1549625"/>
            <a:ext cx="108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p:cNvSpPr/>
          <p:nvPr/>
        </p:nvSpPr>
        <p:spPr>
          <a:xfrm>
            <a:off x="3331776" y="1549625"/>
            <a:ext cx="108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p:cNvSpPr/>
          <p:nvPr/>
        </p:nvSpPr>
        <p:spPr>
          <a:xfrm>
            <a:off x="1732749" y="1318022"/>
            <a:ext cx="252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p:cNvSpPr/>
          <p:nvPr/>
        </p:nvSpPr>
        <p:spPr>
          <a:xfrm>
            <a:off x="1743907" y="2545875"/>
            <a:ext cx="72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p:cNvSpPr/>
          <p:nvPr/>
        </p:nvSpPr>
        <p:spPr>
          <a:xfrm>
            <a:off x="1835282" y="2935178"/>
            <a:ext cx="72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p:cNvSpPr/>
          <p:nvPr/>
        </p:nvSpPr>
        <p:spPr>
          <a:xfrm>
            <a:off x="2159654" y="2610519"/>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p:cNvSpPr/>
          <p:nvPr/>
        </p:nvSpPr>
        <p:spPr>
          <a:xfrm>
            <a:off x="2795324" y="2612065"/>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p:cNvSpPr/>
          <p:nvPr/>
        </p:nvSpPr>
        <p:spPr>
          <a:xfrm>
            <a:off x="2985114" y="2619742"/>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p:cNvSpPr/>
          <p:nvPr/>
        </p:nvSpPr>
        <p:spPr>
          <a:xfrm>
            <a:off x="2257198" y="3001400"/>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p:cNvSpPr/>
          <p:nvPr/>
        </p:nvSpPr>
        <p:spPr>
          <a:xfrm>
            <a:off x="2892868" y="3002946"/>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p:cNvSpPr/>
          <p:nvPr/>
        </p:nvSpPr>
        <p:spPr>
          <a:xfrm>
            <a:off x="3082658" y="3010623"/>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p:cNvSpPr/>
          <p:nvPr/>
        </p:nvSpPr>
        <p:spPr>
          <a:xfrm>
            <a:off x="2320847" y="3936112"/>
            <a:ext cx="252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p:cNvSpPr/>
          <p:nvPr/>
        </p:nvSpPr>
        <p:spPr>
          <a:xfrm>
            <a:off x="6326041" y="8338"/>
            <a:ext cx="252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p:cNvSpPr/>
          <p:nvPr/>
        </p:nvSpPr>
        <p:spPr>
          <a:xfrm>
            <a:off x="4330596" y="8338"/>
            <a:ext cx="792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p:cNvSpPr/>
          <p:nvPr/>
        </p:nvSpPr>
        <p:spPr>
          <a:xfrm>
            <a:off x="5650038" y="235581"/>
            <a:ext cx="216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p:cNvSpPr/>
          <p:nvPr/>
        </p:nvSpPr>
        <p:spPr>
          <a:xfrm>
            <a:off x="4348089" y="675363"/>
            <a:ext cx="216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p:cNvSpPr/>
          <p:nvPr/>
        </p:nvSpPr>
        <p:spPr>
          <a:xfrm>
            <a:off x="7954618" y="222047"/>
            <a:ext cx="252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p:cNvSpPr/>
          <p:nvPr/>
        </p:nvSpPr>
        <p:spPr>
          <a:xfrm>
            <a:off x="4843819" y="2745501"/>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p:cNvSpPr/>
          <p:nvPr/>
        </p:nvSpPr>
        <p:spPr>
          <a:xfrm>
            <a:off x="5479489" y="2747047"/>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p:cNvSpPr/>
          <p:nvPr/>
        </p:nvSpPr>
        <p:spPr>
          <a:xfrm>
            <a:off x="5669279" y="2754724"/>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正方形/長方形 37"/>
          <p:cNvSpPr/>
          <p:nvPr/>
        </p:nvSpPr>
        <p:spPr>
          <a:xfrm>
            <a:off x="6137314" y="2730363"/>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正方形/長方形 38"/>
          <p:cNvSpPr/>
          <p:nvPr/>
        </p:nvSpPr>
        <p:spPr>
          <a:xfrm>
            <a:off x="6772984" y="2731909"/>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正方形/長方形 39"/>
          <p:cNvSpPr/>
          <p:nvPr/>
        </p:nvSpPr>
        <p:spPr>
          <a:xfrm>
            <a:off x="6954065" y="2748295"/>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正方形/長方形 40"/>
          <p:cNvSpPr/>
          <p:nvPr/>
        </p:nvSpPr>
        <p:spPr>
          <a:xfrm>
            <a:off x="6169879" y="3704445"/>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正方形/長方形 41"/>
          <p:cNvSpPr/>
          <p:nvPr/>
        </p:nvSpPr>
        <p:spPr>
          <a:xfrm>
            <a:off x="6805549" y="3705991"/>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正方形/長方形 42"/>
          <p:cNvSpPr/>
          <p:nvPr/>
        </p:nvSpPr>
        <p:spPr>
          <a:xfrm>
            <a:off x="6988989" y="3720018"/>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正方形/長方形 43"/>
          <p:cNvSpPr/>
          <p:nvPr/>
        </p:nvSpPr>
        <p:spPr>
          <a:xfrm>
            <a:off x="5014200" y="3704445"/>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正方形/長方形 44"/>
          <p:cNvSpPr/>
          <p:nvPr/>
        </p:nvSpPr>
        <p:spPr>
          <a:xfrm>
            <a:off x="5649870" y="3705991"/>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正方形/長方形 45"/>
          <p:cNvSpPr/>
          <p:nvPr/>
        </p:nvSpPr>
        <p:spPr>
          <a:xfrm>
            <a:off x="5833310" y="3720018"/>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正方形/長方形 46"/>
          <p:cNvSpPr/>
          <p:nvPr/>
        </p:nvSpPr>
        <p:spPr>
          <a:xfrm>
            <a:off x="5609990" y="3533573"/>
            <a:ext cx="36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正方形/長方形 47"/>
          <p:cNvSpPr/>
          <p:nvPr/>
        </p:nvSpPr>
        <p:spPr>
          <a:xfrm>
            <a:off x="6217174" y="3535119"/>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正方形/長方形 48"/>
          <p:cNvSpPr/>
          <p:nvPr/>
        </p:nvSpPr>
        <p:spPr>
          <a:xfrm>
            <a:off x="6394264" y="3542796"/>
            <a:ext cx="54000" cy="648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正方形/長方形 52"/>
          <p:cNvSpPr/>
          <p:nvPr/>
        </p:nvSpPr>
        <p:spPr>
          <a:xfrm>
            <a:off x="4703843" y="4753596"/>
            <a:ext cx="738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4" name="正方形/長方形 53"/>
          <p:cNvSpPr/>
          <p:nvPr/>
        </p:nvSpPr>
        <p:spPr>
          <a:xfrm>
            <a:off x="7643863" y="4077483"/>
            <a:ext cx="2268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正方形/長方形 54"/>
          <p:cNvSpPr/>
          <p:nvPr/>
        </p:nvSpPr>
        <p:spPr>
          <a:xfrm>
            <a:off x="4550555" y="4076394"/>
            <a:ext cx="216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正方形/長方形 55"/>
          <p:cNvSpPr/>
          <p:nvPr/>
        </p:nvSpPr>
        <p:spPr>
          <a:xfrm>
            <a:off x="5127690" y="4076394"/>
            <a:ext cx="2268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7" name="正方形/長方形 56"/>
          <p:cNvSpPr/>
          <p:nvPr/>
        </p:nvSpPr>
        <p:spPr>
          <a:xfrm>
            <a:off x="7746043" y="1123377"/>
            <a:ext cx="108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正方形/長方形 57"/>
          <p:cNvSpPr/>
          <p:nvPr/>
        </p:nvSpPr>
        <p:spPr>
          <a:xfrm>
            <a:off x="8206618" y="1123377"/>
            <a:ext cx="108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9" name="正方形/長方形 58"/>
          <p:cNvSpPr/>
          <p:nvPr/>
        </p:nvSpPr>
        <p:spPr>
          <a:xfrm>
            <a:off x="4232469" y="1360710"/>
            <a:ext cx="108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正方形/長方形 60"/>
          <p:cNvSpPr/>
          <p:nvPr/>
        </p:nvSpPr>
        <p:spPr>
          <a:xfrm>
            <a:off x="6351883" y="3001575"/>
            <a:ext cx="216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3" name="正方形/長方形 62"/>
          <p:cNvSpPr/>
          <p:nvPr/>
        </p:nvSpPr>
        <p:spPr>
          <a:xfrm>
            <a:off x="5873607" y="1123376"/>
            <a:ext cx="216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正方形/長方形 63"/>
          <p:cNvSpPr/>
          <p:nvPr/>
        </p:nvSpPr>
        <p:spPr>
          <a:xfrm>
            <a:off x="5269633" y="2371557"/>
            <a:ext cx="234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正方形/長方形 64"/>
          <p:cNvSpPr/>
          <p:nvPr/>
        </p:nvSpPr>
        <p:spPr>
          <a:xfrm>
            <a:off x="6557072" y="2365581"/>
            <a:ext cx="234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正方形/長方形 65"/>
          <p:cNvSpPr/>
          <p:nvPr/>
        </p:nvSpPr>
        <p:spPr>
          <a:xfrm>
            <a:off x="6459883" y="1573058"/>
            <a:ext cx="234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7" name="正方形/長方形 66"/>
          <p:cNvSpPr/>
          <p:nvPr/>
        </p:nvSpPr>
        <p:spPr>
          <a:xfrm>
            <a:off x="7185066" y="1573058"/>
            <a:ext cx="108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正方形/長方形 67"/>
          <p:cNvSpPr/>
          <p:nvPr/>
        </p:nvSpPr>
        <p:spPr>
          <a:xfrm>
            <a:off x="6330804" y="1810502"/>
            <a:ext cx="108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9" name="図 68"/>
          <p:cNvPicPr>
            <a:picLocks noChangeAspect="1"/>
          </p:cNvPicPr>
          <p:nvPr/>
        </p:nvPicPr>
        <p:blipFill rotWithShape="1">
          <a:blip r:embed="rId14">
            <a:extLst>
              <a:ext uri="{BEBA8EAE-BF5A-486C-A8C5-ECC9F3942E4B}">
                <a14:imgProps xmlns:a14="http://schemas.microsoft.com/office/drawing/2010/main">
                  <a14:imgLayer r:embed="rId15">
                    <a14:imgEffect>
                      <a14:sharpenSoften amount="50000"/>
                    </a14:imgEffect>
                    <a14:imgEffect>
                      <a14:brightnessContrast contrast="40000"/>
                    </a14:imgEffect>
                  </a14:imgLayer>
                </a14:imgProps>
              </a:ext>
            </a:extLst>
          </a:blip>
          <a:srcRect l="10041" t="1" r="9462" b="70528"/>
          <a:stretch/>
        </p:blipFill>
        <p:spPr>
          <a:xfrm>
            <a:off x="6146023" y="5636277"/>
            <a:ext cx="2143779" cy="1182727"/>
          </a:xfrm>
          <a:prstGeom prst="rect">
            <a:avLst/>
          </a:prstGeom>
          <a:ln>
            <a:solidFill>
              <a:srgbClr val="C00000"/>
            </a:solidFill>
          </a:ln>
        </p:spPr>
      </p:pic>
      <p:sp>
        <p:nvSpPr>
          <p:cNvPr id="70" name="フリーフォーム 69"/>
          <p:cNvSpPr/>
          <p:nvPr/>
        </p:nvSpPr>
        <p:spPr>
          <a:xfrm>
            <a:off x="5782491" y="1497874"/>
            <a:ext cx="2603863" cy="4145280"/>
          </a:xfrm>
          <a:custGeom>
            <a:avLst/>
            <a:gdLst>
              <a:gd name="connsiteX0" fmla="*/ 2508069 w 2603863"/>
              <a:gd name="connsiteY0" fmla="*/ 4145280 h 4145280"/>
              <a:gd name="connsiteX1" fmla="*/ 2577738 w 2603863"/>
              <a:gd name="connsiteY1" fmla="*/ 4032069 h 4145280"/>
              <a:gd name="connsiteX2" fmla="*/ 2603863 w 2603863"/>
              <a:gd name="connsiteY2" fmla="*/ 0 h 4145280"/>
              <a:gd name="connsiteX3" fmla="*/ 0 w 2603863"/>
              <a:gd name="connsiteY3" fmla="*/ 8709 h 4145280"/>
            </a:gdLst>
            <a:ahLst/>
            <a:cxnLst>
              <a:cxn ang="0">
                <a:pos x="connsiteX0" y="connsiteY0"/>
              </a:cxn>
              <a:cxn ang="0">
                <a:pos x="connsiteX1" y="connsiteY1"/>
              </a:cxn>
              <a:cxn ang="0">
                <a:pos x="connsiteX2" y="connsiteY2"/>
              </a:cxn>
              <a:cxn ang="0">
                <a:pos x="connsiteX3" y="connsiteY3"/>
              </a:cxn>
            </a:cxnLst>
            <a:rect l="l" t="t" r="r" b="b"/>
            <a:pathLst>
              <a:path w="2603863" h="4145280">
                <a:moveTo>
                  <a:pt x="2508069" y="4145280"/>
                </a:moveTo>
                <a:lnTo>
                  <a:pt x="2577738" y="4032069"/>
                </a:lnTo>
                <a:lnTo>
                  <a:pt x="2603863" y="0"/>
                </a:lnTo>
                <a:lnTo>
                  <a:pt x="0" y="8709"/>
                </a:lnTo>
              </a:path>
            </a:pathLst>
          </a:custGeom>
          <a:noFill/>
          <a:ln w="63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2866658" y="1105957"/>
            <a:ext cx="576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2" name="正方形/長方形 71"/>
          <p:cNvSpPr/>
          <p:nvPr/>
        </p:nvSpPr>
        <p:spPr>
          <a:xfrm>
            <a:off x="749647" y="1099421"/>
            <a:ext cx="234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3" name="正方形/長方形 72"/>
          <p:cNvSpPr/>
          <p:nvPr/>
        </p:nvSpPr>
        <p:spPr>
          <a:xfrm>
            <a:off x="4785875" y="4968437"/>
            <a:ext cx="360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74" name="正方形/長方形 73"/>
          <p:cNvSpPr/>
          <p:nvPr/>
        </p:nvSpPr>
        <p:spPr>
          <a:xfrm>
            <a:off x="6342236" y="5201611"/>
            <a:ext cx="252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75" name="正方形/長方形 74"/>
          <p:cNvSpPr/>
          <p:nvPr/>
        </p:nvSpPr>
        <p:spPr>
          <a:xfrm>
            <a:off x="7548043" y="4302489"/>
            <a:ext cx="324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76" name="正方形/長方形 75"/>
          <p:cNvSpPr/>
          <p:nvPr/>
        </p:nvSpPr>
        <p:spPr>
          <a:xfrm>
            <a:off x="5606763" y="4312229"/>
            <a:ext cx="252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cxnSp>
        <p:nvCxnSpPr>
          <p:cNvPr id="78" name="直線矢印コネクタ 77"/>
          <p:cNvCxnSpPr/>
          <p:nvPr/>
        </p:nvCxnSpPr>
        <p:spPr>
          <a:xfrm>
            <a:off x="5858763" y="4421561"/>
            <a:ext cx="2011900" cy="366871"/>
          </a:xfrm>
          <a:prstGeom prst="straightConnector1">
            <a:avLst/>
          </a:prstGeom>
          <a:ln w="31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9" name="テキスト ボックス 78"/>
          <p:cNvSpPr txBox="1"/>
          <p:nvPr/>
        </p:nvSpPr>
        <p:spPr>
          <a:xfrm>
            <a:off x="5085588" y="3197586"/>
            <a:ext cx="611638" cy="215444"/>
          </a:xfrm>
          <a:prstGeom prst="rect">
            <a:avLst/>
          </a:prstGeom>
          <a:noFill/>
          <a:ln>
            <a:solidFill>
              <a:srgbClr val="C00000"/>
            </a:solidFill>
          </a:ln>
        </p:spPr>
        <p:txBody>
          <a:bodyPr wrap="square" rtlCol="0">
            <a:spAutoFit/>
          </a:bodyPr>
          <a:lstStyle/>
          <a:p>
            <a:pPr algn="ctr"/>
            <a:r>
              <a:rPr lang="ja-JP" altLang="en-US" sz="800" dirty="0" smtClean="0"/>
              <a:t>事前確率</a:t>
            </a:r>
            <a:endParaRPr kumimoji="1" lang="ja-JP" altLang="en-US" sz="800" dirty="0"/>
          </a:p>
        </p:txBody>
      </p:sp>
      <p:cxnSp>
        <p:nvCxnSpPr>
          <p:cNvPr id="83" name="直線矢印コネクタ 82"/>
          <p:cNvCxnSpPr/>
          <p:nvPr/>
        </p:nvCxnSpPr>
        <p:spPr>
          <a:xfrm>
            <a:off x="5408422" y="3425851"/>
            <a:ext cx="124859" cy="10772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p:cNvSpPr txBox="1"/>
          <p:nvPr/>
        </p:nvSpPr>
        <p:spPr>
          <a:xfrm>
            <a:off x="5998976" y="3183544"/>
            <a:ext cx="412541" cy="215444"/>
          </a:xfrm>
          <a:prstGeom prst="rect">
            <a:avLst/>
          </a:prstGeom>
          <a:noFill/>
          <a:ln>
            <a:solidFill>
              <a:srgbClr val="C00000"/>
            </a:solidFill>
          </a:ln>
        </p:spPr>
        <p:txBody>
          <a:bodyPr wrap="square" rtlCol="0">
            <a:spAutoFit/>
          </a:bodyPr>
          <a:lstStyle/>
          <a:p>
            <a:pPr algn="ctr"/>
            <a:r>
              <a:rPr kumimoji="1" lang="ja-JP" altLang="en-US" sz="800" dirty="0" smtClean="0"/>
              <a:t>尤度</a:t>
            </a:r>
            <a:endParaRPr kumimoji="1" lang="ja-JP" altLang="en-US" sz="800" dirty="0"/>
          </a:p>
        </p:txBody>
      </p:sp>
      <p:cxnSp>
        <p:nvCxnSpPr>
          <p:cNvPr id="86" name="直線矢印コネクタ 85"/>
          <p:cNvCxnSpPr>
            <a:stCxn id="85" idx="1"/>
          </p:cNvCxnSpPr>
          <p:nvPr/>
        </p:nvCxnSpPr>
        <p:spPr>
          <a:xfrm flipH="1">
            <a:off x="5774386" y="3291266"/>
            <a:ext cx="224590" cy="16828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p:cNvSpPr/>
          <p:nvPr/>
        </p:nvSpPr>
        <p:spPr>
          <a:xfrm>
            <a:off x="11693653" y="445535"/>
            <a:ext cx="252000" cy="148991"/>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1" name="正方形/長方形 90"/>
          <p:cNvSpPr/>
          <p:nvPr/>
        </p:nvSpPr>
        <p:spPr>
          <a:xfrm>
            <a:off x="4549871" y="2313719"/>
            <a:ext cx="1153561" cy="27859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p:cNvSpPr txBox="1"/>
          <p:nvPr/>
        </p:nvSpPr>
        <p:spPr>
          <a:xfrm>
            <a:off x="7313004" y="2204454"/>
            <a:ext cx="611638" cy="215444"/>
          </a:xfrm>
          <a:prstGeom prst="rect">
            <a:avLst/>
          </a:prstGeom>
          <a:noFill/>
          <a:ln>
            <a:solidFill>
              <a:srgbClr val="C00000"/>
            </a:solidFill>
          </a:ln>
        </p:spPr>
        <p:txBody>
          <a:bodyPr wrap="square" rtlCol="0">
            <a:spAutoFit/>
          </a:bodyPr>
          <a:lstStyle/>
          <a:p>
            <a:pPr algn="ctr"/>
            <a:r>
              <a:rPr lang="ja-JP" altLang="en-US" sz="800" dirty="0" smtClean="0"/>
              <a:t>事後確率</a:t>
            </a:r>
            <a:endParaRPr kumimoji="1" lang="ja-JP" altLang="en-US" sz="800" dirty="0"/>
          </a:p>
        </p:txBody>
      </p:sp>
      <p:sp>
        <p:nvSpPr>
          <p:cNvPr id="93" name="正方形/長方形 92"/>
          <p:cNvSpPr/>
          <p:nvPr/>
        </p:nvSpPr>
        <p:spPr>
          <a:xfrm>
            <a:off x="5827504" y="2318730"/>
            <a:ext cx="1153561" cy="27859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リーフォーム 93"/>
          <p:cNvSpPr/>
          <p:nvPr/>
        </p:nvSpPr>
        <p:spPr>
          <a:xfrm>
            <a:off x="5677989" y="2246811"/>
            <a:ext cx="1637211" cy="52252"/>
          </a:xfrm>
          <a:custGeom>
            <a:avLst/>
            <a:gdLst>
              <a:gd name="connsiteX0" fmla="*/ 1637211 w 1637211"/>
              <a:gd name="connsiteY0" fmla="*/ 0 h 52252"/>
              <a:gd name="connsiteX1" fmla="*/ 78377 w 1637211"/>
              <a:gd name="connsiteY1" fmla="*/ 0 h 52252"/>
              <a:gd name="connsiteX2" fmla="*/ 0 w 1637211"/>
              <a:gd name="connsiteY2" fmla="*/ 52252 h 52252"/>
            </a:gdLst>
            <a:ahLst/>
            <a:cxnLst>
              <a:cxn ang="0">
                <a:pos x="connsiteX0" y="connsiteY0"/>
              </a:cxn>
              <a:cxn ang="0">
                <a:pos x="connsiteX1" y="connsiteY1"/>
              </a:cxn>
              <a:cxn ang="0">
                <a:pos x="connsiteX2" y="connsiteY2"/>
              </a:cxn>
            </a:cxnLst>
            <a:rect l="l" t="t" r="r" b="b"/>
            <a:pathLst>
              <a:path w="1637211" h="52252">
                <a:moveTo>
                  <a:pt x="1637211" y="0"/>
                </a:moveTo>
                <a:lnTo>
                  <a:pt x="78377" y="0"/>
                </a:lnTo>
                <a:lnTo>
                  <a:pt x="0" y="52252"/>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6" name="直線矢印コネクタ 95"/>
          <p:cNvCxnSpPr>
            <a:endCxn id="93" idx="3"/>
          </p:cNvCxnSpPr>
          <p:nvPr/>
        </p:nvCxnSpPr>
        <p:spPr>
          <a:xfrm flipH="1">
            <a:off x="6981065" y="2313719"/>
            <a:ext cx="329798" cy="14430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866647" y="6000072"/>
            <a:ext cx="1841720" cy="215444"/>
          </a:xfrm>
          <a:prstGeom prst="rect">
            <a:avLst/>
          </a:prstGeom>
          <a:noFill/>
          <a:ln>
            <a:solidFill>
              <a:srgbClr val="C00000"/>
            </a:solidFill>
          </a:ln>
        </p:spPr>
        <p:txBody>
          <a:bodyPr wrap="square" rtlCol="0">
            <a:spAutoFit/>
          </a:bodyPr>
          <a:lstStyle/>
          <a:p>
            <a:pPr algn="ctr"/>
            <a:r>
              <a:rPr kumimoji="1" lang="en-US" altLang="ja-JP" sz="800" dirty="0" smtClean="0"/>
              <a:t>ln</a:t>
            </a:r>
            <a:r>
              <a:rPr kumimoji="1" lang="ja-JP" altLang="en-US" sz="800" dirty="0" smtClean="0"/>
              <a:t>の中に複数の正規分布が入っている</a:t>
            </a:r>
            <a:endParaRPr kumimoji="1" lang="ja-JP" altLang="en-US" sz="800" dirty="0"/>
          </a:p>
        </p:txBody>
      </p:sp>
      <p:sp>
        <p:nvSpPr>
          <p:cNvPr id="100" name="フリーフォーム 99"/>
          <p:cNvSpPr/>
          <p:nvPr/>
        </p:nvSpPr>
        <p:spPr>
          <a:xfrm>
            <a:off x="4206242" y="1045029"/>
            <a:ext cx="6804000" cy="26125"/>
          </a:xfrm>
          <a:custGeom>
            <a:avLst/>
            <a:gdLst>
              <a:gd name="connsiteX0" fmla="*/ 0 w 6818812"/>
              <a:gd name="connsiteY0" fmla="*/ 0 h 26125"/>
              <a:gd name="connsiteX1" fmla="*/ 6723017 w 6818812"/>
              <a:gd name="connsiteY1" fmla="*/ 26125 h 26125"/>
              <a:gd name="connsiteX2" fmla="*/ 6818812 w 6818812"/>
              <a:gd name="connsiteY2" fmla="*/ 0 h 26125"/>
            </a:gdLst>
            <a:ahLst/>
            <a:cxnLst>
              <a:cxn ang="0">
                <a:pos x="connsiteX0" y="connsiteY0"/>
              </a:cxn>
              <a:cxn ang="0">
                <a:pos x="connsiteX1" y="connsiteY1"/>
              </a:cxn>
              <a:cxn ang="0">
                <a:pos x="connsiteX2" y="connsiteY2"/>
              </a:cxn>
            </a:cxnLst>
            <a:rect l="l" t="t" r="r" b="b"/>
            <a:pathLst>
              <a:path w="6818812" h="26125">
                <a:moveTo>
                  <a:pt x="0" y="0"/>
                </a:moveTo>
                <a:lnTo>
                  <a:pt x="6723017" y="26125"/>
                </a:lnTo>
                <a:lnTo>
                  <a:pt x="6818812" y="0"/>
                </a:lnTo>
              </a:path>
            </a:pathLst>
          </a:custGeom>
          <a:noFill/>
          <a:ln w="63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1" name="図 100"/>
          <p:cNvPicPr>
            <a:picLocks noChangeAspect="1"/>
          </p:cNvPicPr>
          <p:nvPr/>
        </p:nvPicPr>
        <p:blipFill>
          <a:blip r:embed="rId16"/>
          <a:stretch>
            <a:fillRect/>
          </a:stretch>
        </p:blipFill>
        <p:spPr>
          <a:xfrm>
            <a:off x="78449" y="6315713"/>
            <a:ext cx="3767639" cy="355597"/>
          </a:xfrm>
          <a:prstGeom prst="rect">
            <a:avLst/>
          </a:prstGeom>
          <a:ln>
            <a:solidFill>
              <a:srgbClr val="C00000"/>
            </a:solidFill>
          </a:ln>
        </p:spPr>
      </p:pic>
      <p:sp>
        <p:nvSpPr>
          <p:cNvPr id="102" name="フリーフォーム 101"/>
          <p:cNvSpPr/>
          <p:nvPr/>
        </p:nvSpPr>
        <p:spPr>
          <a:xfrm>
            <a:off x="3962400" y="1045030"/>
            <a:ext cx="235131" cy="1965594"/>
          </a:xfrm>
          <a:custGeom>
            <a:avLst/>
            <a:gdLst>
              <a:gd name="connsiteX0" fmla="*/ 235131 w 235131"/>
              <a:gd name="connsiteY0" fmla="*/ 0 h 2011680"/>
              <a:gd name="connsiteX1" fmla="*/ 235131 w 235131"/>
              <a:gd name="connsiteY1" fmla="*/ 2011680 h 2011680"/>
              <a:gd name="connsiteX2" fmla="*/ 0 w 235131"/>
              <a:gd name="connsiteY2" fmla="*/ 2011680 h 2011680"/>
            </a:gdLst>
            <a:ahLst/>
            <a:cxnLst>
              <a:cxn ang="0">
                <a:pos x="connsiteX0" y="connsiteY0"/>
              </a:cxn>
              <a:cxn ang="0">
                <a:pos x="connsiteX1" y="connsiteY1"/>
              </a:cxn>
              <a:cxn ang="0">
                <a:pos x="connsiteX2" y="connsiteY2"/>
              </a:cxn>
            </a:cxnLst>
            <a:rect l="l" t="t" r="r" b="b"/>
            <a:pathLst>
              <a:path w="235131" h="2011680">
                <a:moveTo>
                  <a:pt x="235131" y="0"/>
                </a:moveTo>
                <a:lnTo>
                  <a:pt x="235131" y="2011680"/>
                </a:lnTo>
                <a:lnTo>
                  <a:pt x="0" y="2011680"/>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テキスト ボックス 102"/>
          <p:cNvSpPr txBox="1"/>
          <p:nvPr/>
        </p:nvSpPr>
        <p:spPr>
          <a:xfrm>
            <a:off x="10937264" y="1032297"/>
            <a:ext cx="792810" cy="246221"/>
          </a:xfrm>
          <a:prstGeom prst="rect">
            <a:avLst/>
          </a:prstGeom>
          <a:noFill/>
        </p:spPr>
        <p:txBody>
          <a:bodyPr wrap="square" rtlCol="0">
            <a:spAutoFit/>
          </a:bodyPr>
          <a:lstStyle/>
          <a:p>
            <a:r>
              <a:rPr kumimoji="1" lang="en-US" altLang="ja-JP" sz="1000" dirty="0" smtClean="0"/>
              <a:t>(3.18)</a:t>
            </a:r>
            <a:r>
              <a:rPr kumimoji="1" lang="ja-JP" altLang="en-US" sz="1000" dirty="0" smtClean="0"/>
              <a:t>では</a:t>
            </a:r>
            <a:r>
              <a:rPr kumimoji="1" lang="en-US" altLang="ja-JP" sz="1000" dirty="0" smtClean="0"/>
              <a:t>?</a:t>
            </a:r>
            <a:endParaRPr kumimoji="1" lang="ja-JP" altLang="en-US" sz="1000" dirty="0"/>
          </a:p>
        </p:txBody>
      </p:sp>
      <p:sp>
        <p:nvSpPr>
          <p:cNvPr id="104" name="テキスト ボックス 103"/>
          <p:cNvSpPr txBox="1"/>
          <p:nvPr/>
        </p:nvSpPr>
        <p:spPr>
          <a:xfrm>
            <a:off x="11342378" y="1624533"/>
            <a:ext cx="1163131" cy="400110"/>
          </a:xfrm>
          <a:prstGeom prst="rect">
            <a:avLst/>
          </a:prstGeom>
          <a:noFill/>
        </p:spPr>
        <p:txBody>
          <a:bodyPr wrap="square" rtlCol="0">
            <a:spAutoFit/>
          </a:bodyPr>
          <a:lstStyle/>
          <a:p>
            <a:r>
              <a:rPr lang="ja-JP" altLang="en-US" sz="1000" dirty="0"/>
              <a:t>余計</a:t>
            </a:r>
            <a:r>
              <a:rPr lang="ja-JP" altLang="en-US" sz="1000" dirty="0" smtClean="0"/>
              <a:t>な項は払って消している</a:t>
            </a:r>
            <a:endParaRPr kumimoji="1" lang="ja-JP" altLang="en-US" sz="1000" dirty="0"/>
          </a:p>
        </p:txBody>
      </p:sp>
      <p:sp>
        <p:nvSpPr>
          <p:cNvPr id="105" name="右中かっこ 104"/>
          <p:cNvSpPr/>
          <p:nvPr/>
        </p:nvSpPr>
        <p:spPr>
          <a:xfrm>
            <a:off x="11275967" y="1360710"/>
            <a:ext cx="66411" cy="88610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6" name="正方形/長方形 105"/>
          <p:cNvSpPr/>
          <p:nvPr/>
        </p:nvSpPr>
        <p:spPr>
          <a:xfrm>
            <a:off x="9227820" y="2655866"/>
            <a:ext cx="216000" cy="216000"/>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09" name="正方形/長方形 108"/>
          <p:cNvSpPr/>
          <p:nvPr/>
        </p:nvSpPr>
        <p:spPr>
          <a:xfrm>
            <a:off x="9344529" y="3087221"/>
            <a:ext cx="252000" cy="216000"/>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0" name="正方形/長方形 109"/>
          <p:cNvSpPr/>
          <p:nvPr/>
        </p:nvSpPr>
        <p:spPr>
          <a:xfrm>
            <a:off x="10840377" y="3087221"/>
            <a:ext cx="252000" cy="216000"/>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1" name="正方形/長方形 110"/>
          <p:cNvSpPr/>
          <p:nvPr/>
        </p:nvSpPr>
        <p:spPr>
          <a:xfrm>
            <a:off x="10509803" y="2669028"/>
            <a:ext cx="216000" cy="216000"/>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2" name="正方形/長方形 111"/>
          <p:cNvSpPr/>
          <p:nvPr/>
        </p:nvSpPr>
        <p:spPr>
          <a:xfrm>
            <a:off x="9448415" y="2655544"/>
            <a:ext cx="216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3" name="正方形/長方形 112"/>
          <p:cNvSpPr/>
          <p:nvPr/>
        </p:nvSpPr>
        <p:spPr>
          <a:xfrm>
            <a:off x="10741668" y="2669028"/>
            <a:ext cx="648000" cy="216000"/>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4" name="正方形/長方形 113"/>
          <p:cNvSpPr/>
          <p:nvPr/>
        </p:nvSpPr>
        <p:spPr>
          <a:xfrm>
            <a:off x="1368265" y="2524704"/>
            <a:ext cx="504000" cy="1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正方形/長方形 114"/>
          <p:cNvSpPr/>
          <p:nvPr/>
        </p:nvSpPr>
        <p:spPr>
          <a:xfrm>
            <a:off x="1452083" y="2917929"/>
            <a:ext cx="504000" cy="1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p:cNvSpPr/>
          <p:nvPr/>
        </p:nvSpPr>
        <p:spPr>
          <a:xfrm>
            <a:off x="9687607" y="1483526"/>
            <a:ext cx="216000" cy="1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p:cNvSpPr/>
          <p:nvPr/>
        </p:nvSpPr>
        <p:spPr>
          <a:xfrm>
            <a:off x="9809409" y="1835934"/>
            <a:ext cx="216000" cy="1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フリーフォーム 117"/>
          <p:cNvSpPr/>
          <p:nvPr/>
        </p:nvSpPr>
        <p:spPr>
          <a:xfrm>
            <a:off x="1854926" y="1673947"/>
            <a:ext cx="7907383" cy="851539"/>
          </a:xfrm>
          <a:custGeom>
            <a:avLst/>
            <a:gdLst>
              <a:gd name="connsiteX0" fmla="*/ 0 w 7907383"/>
              <a:gd name="connsiteY0" fmla="*/ 844732 h 844732"/>
              <a:gd name="connsiteX1" fmla="*/ 0 w 7907383"/>
              <a:gd name="connsiteY1" fmla="*/ 470263 h 844732"/>
              <a:gd name="connsiteX2" fmla="*/ 6836228 w 7907383"/>
              <a:gd name="connsiteY2" fmla="*/ 487680 h 844732"/>
              <a:gd name="connsiteX3" fmla="*/ 6836228 w 7907383"/>
              <a:gd name="connsiteY3" fmla="*/ 139337 h 844732"/>
              <a:gd name="connsiteX4" fmla="*/ 7907383 w 7907383"/>
              <a:gd name="connsiteY4" fmla="*/ 139337 h 844732"/>
              <a:gd name="connsiteX5" fmla="*/ 7898674 w 7907383"/>
              <a:gd name="connsiteY5" fmla="*/ 0 h 84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07383" h="844732">
                <a:moveTo>
                  <a:pt x="0" y="844732"/>
                </a:moveTo>
                <a:lnTo>
                  <a:pt x="0" y="470263"/>
                </a:lnTo>
                <a:lnTo>
                  <a:pt x="6836228" y="487680"/>
                </a:lnTo>
                <a:lnTo>
                  <a:pt x="6836228" y="139337"/>
                </a:lnTo>
                <a:lnTo>
                  <a:pt x="7907383" y="139337"/>
                </a:lnTo>
                <a:lnTo>
                  <a:pt x="7898674" y="0"/>
                </a:ln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0" name="直線矢印コネクタ 119"/>
          <p:cNvCxnSpPr>
            <a:stCxn id="118" idx="4"/>
            <a:endCxn id="117" idx="1"/>
          </p:cNvCxnSpPr>
          <p:nvPr/>
        </p:nvCxnSpPr>
        <p:spPr>
          <a:xfrm>
            <a:off x="9762309" y="1814407"/>
            <a:ext cx="47100" cy="111527"/>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21" name="フリーフォーム 120"/>
          <p:cNvSpPr/>
          <p:nvPr/>
        </p:nvSpPr>
        <p:spPr>
          <a:xfrm>
            <a:off x="1924594" y="2159726"/>
            <a:ext cx="1611086" cy="757645"/>
          </a:xfrm>
          <a:custGeom>
            <a:avLst/>
            <a:gdLst>
              <a:gd name="connsiteX0" fmla="*/ 0 w 1611086"/>
              <a:gd name="connsiteY0" fmla="*/ 757645 h 757645"/>
              <a:gd name="connsiteX1" fmla="*/ 0 w 1611086"/>
              <a:gd name="connsiteY1" fmla="*/ 644434 h 757645"/>
              <a:gd name="connsiteX2" fmla="*/ 1611086 w 1611086"/>
              <a:gd name="connsiteY2" fmla="*/ 644434 h 757645"/>
              <a:gd name="connsiteX3" fmla="*/ 1611086 w 1611086"/>
              <a:gd name="connsiteY3" fmla="*/ 0 h 757645"/>
            </a:gdLst>
            <a:ahLst/>
            <a:cxnLst>
              <a:cxn ang="0">
                <a:pos x="connsiteX0" y="connsiteY0"/>
              </a:cxn>
              <a:cxn ang="0">
                <a:pos x="connsiteX1" y="connsiteY1"/>
              </a:cxn>
              <a:cxn ang="0">
                <a:pos x="connsiteX2" y="connsiteY2"/>
              </a:cxn>
              <a:cxn ang="0">
                <a:pos x="connsiteX3" y="connsiteY3"/>
              </a:cxn>
            </a:cxnLst>
            <a:rect l="l" t="t" r="r" b="b"/>
            <a:pathLst>
              <a:path w="1611086" h="757645">
                <a:moveTo>
                  <a:pt x="0" y="757645"/>
                </a:moveTo>
                <a:lnTo>
                  <a:pt x="0" y="644434"/>
                </a:lnTo>
                <a:lnTo>
                  <a:pt x="1611086" y="644434"/>
                </a:lnTo>
                <a:lnTo>
                  <a:pt x="1611086"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正方形/長方形 121"/>
          <p:cNvSpPr/>
          <p:nvPr/>
        </p:nvSpPr>
        <p:spPr>
          <a:xfrm>
            <a:off x="9391575" y="4745973"/>
            <a:ext cx="252000" cy="216000"/>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 name="テキスト ボックス 1"/>
          <p:cNvSpPr txBox="1"/>
          <p:nvPr/>
        </p:nvSpPr>
        <p:spPr>
          <a:xfrm>
            <a:off x="7401865" y="1972193"/>
            <a:ext cx="1069035" cy="230832"/>
          </a:xfrm>
          <a:prstGeom prst="rect">
            <a:avLst/>
          </a:prstGeom>
          <a:noFill/>
        </p:spPr>
        <p:txBody>
          <a:bodyPr wrap="square" rtlCol="0">
            <a:spAutoFit/>
          </a:bodyPr>
          <a:lstStyle/>
          <a:p>
            <a:r>
              <a:rPr kumimoji="1" lang="ja-JP" altLang="en-US" sz="900" dirty="0" smtClean="0">
                <a:solidFill>
                  <a:schemeClr val="accent5"/>
                </a:solidFill>
              </a:rPr>
              <a:t>期待値に置き換え</a:t>
            </a:r>
            <a:endParaRPr kumimoji="1" lang="ja-JP" altLang="en-US" sz="900" dirty="0">
              <a:solidFill>
                <a:schemeClr val="accent5"/>
              </a:solidFill>
            </a:endParaRPr>
          </a:p>
        </p:txBody>
      </p:sp>
      <p:sp>
        <p:nvSpPr>
          <p:cNvPr id="107" name="正方形/長方形 106"/>
          <p:cNvSpPr/>
          <p:nvPr/>
        </p:nvSpPr>
        <p:spPr>
          <a:xfrm>
            <a:off x="9270875" y="872940"/>
            <a:ext cx="216000" cy="1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p:cNvSpPr/>
          <p:nvPr/>
        </p:nvSpPr>
        <p:spPr>
          <a:xfrm>
            <a:off x="8874743" y="873360"/>
            <a:ext cx="216000" cy="1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58488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28575" y="0"/>
            <a:ext cx="4146485" cy="2395747"/>
          </a:xfrm>
          <a:prstGeom prst="rect">
            <a:avLst/>
          </a:prstGeom>
        </p:spPr>
      </p:pic>
      <p:pic>
        <p:nvPicPr>
          <p:cNvPr id="5" name="図 4"/>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b="61771"/>
          <a:stretch/>
        </p:blipFill>
        <p:spPr>
          <a:xfrm>
            <a:off x="223" y="2395747"/>
            <a:ext cx="4174837" cy="2395328"/>
          </a:xfrm>
          <a:prstGeom prst="rect">
            <a:avLst/>
          </a:prstGeom>
        </p:spPr>
      </p:pic>
      <p:pic>
        <p:nvPicPr>
          <p:cNvPr id="6" name="図 5"/>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Lst>
          </a:blip>
          <a:stretch>
            <a:fillRect/>
          </a:stretch>
        </p:blipFill>
        <p:spPr>
          <a:xfrm>
            <a:off x="4221133" y="3818768"/>
            <a:ext cx="4139397" cy="1772002"/>
          </a:xfrm>
          <a:prstGeom prst="rect">
            <a:avLst/>
          </a:prstGeom>
        </p:spPr>
      </p:pic>
      <p:pic>
        <p:nvPicPr>
          <p:cNvPr id="7" name="図 6"/>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t="39054"/>
          <a:stretch/>
        </p:blipFill>
        <p:spPr>
          <a:xfrm>
            <a:off x="4203412" y="0"/>
            <a:ext cx="4174837" cy="3818767"/>
          </a:xfrm>
          <a:prstGeom prst="rect">
            <a:avLst/>
          </a:prstGeom>
        </p:spPr>
      </p:pic>
      <p:pic>
        <p:nvPicPr>
          <p:cNvPr id="8" name="図 7"/>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contrast="40000"/>
                    </a14:imgEffect>
                  </a14:imgLayer>
                </a14:imgProps>
              </a:ext>
            </a:extLst>
          </a:blip>
          <a:stretch>
            <a:fillRect/>
          </a:stretch>
        </p:blipFill>
        <p:spPr>
          <a:xfrm>
            <a:off x="8424322" y="0"/>
            <a:ext cx="4146485" cy="4174837"/>
          </a:xfrm>
          <a:prstGeom prst="rect">
            <a:avLst/>
          </a:prstGeom>
        </p:spPr>
      </p:pic>
      <p:pic>
        <p:nvPicPr>
          <p:cNvPr id="9" name="図 8"/>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Effect>
                      <a14:brightnessContrast contrast="40000"/>
                    </a14:imgEffect>
                  </a14:imgLayer>
                </a14:imgProps>
              </a:ext>
            </a:extLst>
          </a:blip>
          <a:stretch>
            <a:fillRect/>
          </a:stretch>
        </p:blipFill>
        <p:spPr>
          <a:xfrm>
            <a:off x="8424322" y="4174837"/>
            <a:ext cx="4139397" cy="1367986"/>
          </a:xfrm>
          <a:prstGeom prst="rect">
            <a:avLst/>
          </a:prstGeom>
        </p:spPr>
      </p:pic>
      <p:sp>
        <p:nvSpPr>
          <p:cNvPr id="10" name="正方形/長方形 9"/>
          <p:cNvSpPr/>
          <p:nvPr/>
        </p:nvSpPr>
        <p:spPr>
          <a:xfrm>
            <a:off x="8941554" y="5324475"/>
            <a:ext cx="2316995" cy="218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11"/>
          <p:cNvSpPr/>
          <p:nvPr/>
        </p:nvSpPr>
        <p:spPr>
          <a:xfrm>
            <a:off x="-153088" y="318786"/>
            <a:ext cx="527557" cy="4758311"/>
          </a:xfrm>
          <a:custGeom>
            <a:avLst/>
            <a:gdLst>
              <a:gd name="connsiteX0" fmla="*/ 292425 w 527557"/>
              <a:gd name="connsiteY0" fmla="*/ 5010860 h 5010860"/>
              <a:gd name="connsiteX1" fmla="*/ 196631 w 527557"/>
              <a:gd name="connsiteY1" fmla="*/ 4801854 h 5010860"/>
              <a:gd name="connsiteX2" fmla="*/ 5042 w 527557"/>
              <a:gd name="connsiteY2" fmla="*/ 4227088 h 5010860"/>
              <a:gd name="connsiteX3" fmla="*/ 57294 w 527557"/>
              <a:gd name="connsiteY3" fmla="*/ 2380871 h 5010860"/>
              <a:gd name="connsiteX4" fmla="*/ 74711 w 527557"/>
              <a:gd name="connsiteY4" fmla="*/ 1048460 h 5010860"/>
              <a:gd name="connsiteX5" fmla="*/ 57294 w 527557"/>
              <a:gd name="connsiteY5" fmla="*/ 334357 h 5010860"/>
              <a:gd name="connsiteX6" fmla="*/ 109545 w 527557"/>
              <a:gd name="connsiteY6" fmla="*/ 12140 h 5010860"/>
              <a:gd name="connsiteX7" fmla="*/ 344677 w 527557"/>
              <a:gd name="connsiteY7" fmla="*/ 64391 h 5010860"/>
              <a:gd name="connsiteX8" fmla="*/ 527557 w 527557"/>
              <a:gd name="connsiteY8" fmla="*/ 29557 h 501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7557" h="5010860">
                <a:moveTo>
                  <a:pt x="292425" y="5010860"/>
                </a:moveTo>
                <a:cubicBezTo>
                  <a:pt x="268476" y="4971671"/>
                  <a:pt x="244528" y="4932483"/>
                  <a:pt x="196631" y="4801854"/>
                </a:cubicBezTo>
                <a:cubicBezTo>
                  <a:pt x="148734" y="4671225"/>
                  <a:pt x="28265" y="4630585"/>
                  <a:pt x="5042" y="4227088"/>
                </a:cubicBezTo>
                <a:cubicBezTo>
                  <a:pt x="-18181" y="3823591"/>
                  <a:pt x="45683" y="2910642"/>
                  <a:pt x="57294" y="2380871"/>
                </a:cubicBezTo>
                <a:cubicBezTo>
                  <a:pt x="68905" y="1851100"/>
                  <a:pt x="74711" y="1389546"/>
                  <a:pt x="74711" y="1048460"/>
                </a:cubicBezTo>
                <a:cubicBezTo>
                  <a:pt x="74711" y="707374"/>
                  <a:pt x="51488" y="507077"/>
                  <a:pt x="57294" y="334357"/>
                </a:cubicBezTo>
                <a:cubicBezTo>
                  <a:pt x="63100" y="161637"/>
                  <a:pt x="61648" y="57134"/>
                  <a:pt x="109545" y="12140"/>
                </a:cubicBezTo>
                <a:cubicBezTo>
                  <a:pt x="157442" y="-32854"/>
                  <a:pt x="275009" y="61488"/>
                  <a:pt x="344677" y="64391"/>
                </a:cubicBezTo>
                <a:cubicBezTo>
                  <a:pt x="414345" y="67294"/>
                  <a:pt x="470951" y="48425"/>
                  <a:pt x="527557" y="29557"/>
                </a:cubicBezTo>
              </a:path>
            </a:pathLst>
          </a:custGeom>
          <a:noFill/>
          <a:ln w="63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rotWithShape="1">
          <a:blip r:embed="rId12">
            <a:extLst>
              <a:ext uri="{BEBA8EAE-BF5A-486C-A8C5-ECC9F3942E4B}">
                <a14:imgProps xmlns:a14="http://schemas.microsoft.com/office/drawing/2010/main">
                  <a14:imgLayer r:embed="rId13">
                    <a14:imgEffect>
                      <a14:sharpenSoften amount="50000"/>
                    </a14:imgEffect>
                    <a14:imgEffect>
                      <a14:brightnessContrast contrast="40000"/>
                    </a14:imgEffect>
                  </a14:imgLayer>
                </a14:imgProps>
              </a:ext>
            </a:extLst>
          </a:blip>
          <a:srcRect l="6008" t="55902" b="30996"/>
          <a:stretch/>
        </p:blipFill>
        <p:spPr>
          <a:xfrm>
            <a:off x="78449" y="4949507"/>
            <a:ext cx="3884068" cy="461554"/>
          </a:xfrm>
          <a:prstGeom prst="rect">
            <a:avLst/>
          </a:prstGeom>
          <a:ln>
            <a:solidFill>
              <a:srgbClr val="C00000"/>
            </a:solidFill>
          </a:ln>
        </p:spPr>
      </p:pic>
      <p:pic>
        <p:nvPicPr>
          <p:cNvPr id="13" name="図 12"/>
          <p:cNvPicPr>
            <a:picLocks noChangeAspect="1"/>
          </p:cNvPicPr>
          <p:nvPr/>
        </p:nvPicPr>
        <p:blipFill rotWithShape="1">
          <a:blip r:embed="rId12">
            <a:extLst>
              <a:ext uri="{BEBA8EAE-BF5A-486C-A8C5-ECC9F3942E4B}">
                <a14:imgProps xmlns:a14="http://schemas.microsoft.com/office/drawing/2010/main">
                  <a14:imgLayer r:embed="rId13">
                    <a14:imgEffect>
                      <a14:sharpenSoften amount="50000"/>
                    </a14:imgEffect>
                    <a14:imgEffect>
                      <a14:brightnessContrast contrast="40000"/>
                    </a14:imgEffect>
                  </a14:imgLayer>
                </a14:imgProps>
              </a:ext>
            </a:extLst>
          </a:blip>
          <a:srcRect l="6008" t="29209" b="58431"/>
          <a:stretch/>
        </p:blipFill>
        <p:spPr>
          <a:xfrm>
            <a:off x="78449" y="5564643"/>
            <a:ext cx="3884068" cy="435429"/>
          </a:xfrm>
          <a:prstGeom prst="rect">
            <a:avLst/>
          </a:prstGeom>
          <a:ln>
            <a:solidFill>
              <a:srgbClr val="C00000"/>
            </a:solidFill>
          </a:ln>
        </p:spPr>
      </p:pic>
      <p:sp>
        <p:nvSpPr>
          <p:cNvPr id="16" name="フリーフォーム 15"/>
          <p:cNvSpPr/>
          <p:nvPr/>
        </p:nvSpPr>
        <p:spPr>
          <a:xfrm>
            <a:off x="1854925" y="1018903"/>
            <a:ext cx="2316480" cy="4545875"/>
          </a:xfrm>
          <a:custGeom>
            <a:avLst/>
            <a:gdLst>
              <a:gd name="connsiteX0" fmla="*/ 2098766 w 2316480"/>
              <a:gd name="connsiteY0" fmla="*/ 4545875 h 4545875"/>
              <a:gd name="connsiteX1" fmla="*/ 2272937 w 2316480"/>
              <a:gd name="connsiteY1" fmla="*/ 4493623 h 4545875"/>
              <a:gd name="connsiteX2" fmla="*/ 2316480 w 2316480"/>
              <a:gd name="connsiteY2" fmla="*/ 26126 h 4545875"/>
              <a:gd name="connsiteX3" fmla="*/ 200297 w 2316480"/>
              <a:gd name="connsiteY3" fmla="*/ 34835 h 4545875"/>
              <a:gd name="connsiteX4" fmla="*/ 0 w 2316480"/>
              <a:gd name="connsiteY4" fmla="*/ 0 h 4545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480" h="4545875">
                <a:moveTo>
                  <a:pt x="2098766" y="4545875"/>
                </a:moveTo>
                <a:lnTo>
                  <a:pt x="2272937" y="4493623"/>
                </a:lnTo>
                <a:lnTo>
                  <a:pt x="2316480" y="26126"/>
                </a:lnTo>
                <a:lnTo>
                  <a:pt x="200297" y="34835"/>
                </a:lnTo>
                <a:lnTo>
                  <a:pt x="0" y="0"/>
                </a:lnTo>
              </a:path>
            </a:pathLst>
          </a:custGeom>
          <a:noFill/>
          <a:ln w="63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592363" y="1549625"/>
            <a:ext cx="108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p:cNvSpPr/>
          <p:nvPr/>
        </p:nvSpPr>
        <p:spPr>
          <a:xfrm>
            <a:off x="3331776" y="1549625"/>
            <a:ext cx="108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p:cNvSpPr/>
          <p:nvPr/>
        </p:nvSpPr>
        <p:spPr>
          <a:xfrm>
            <a:off x="1732749" y="1318022"/>
            <a:ext cx="252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p:cNvSpPr/>
          <p:nvPr/>
        </p:nvSpPr>
        <p:spPr>
          <a:xfrm>
            <a:off x="1743907" y="2545875"/>
            <a:ext cx="72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p:cNvSpPr/>
          <p:nvPr/>
        </p:nvSpPr>
        <p:spPr>
          <a:xfrm>
            <a:off x="1835282" y="2935178"/>
            <a:ext cx="72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p:cNvSpPr/>
          <p:nvPr/>
        </p:nvSpPr>
        <p:spPr>
          <a:xfrm>
            <a:off x="2159654" y="2610519"/>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p:cNvSpPr/>
          <p:nvPr/>
        </p:nvSpPr>
        <p:spPr>
          <a:xfrm>
            <a:off x="2795324" y="2612065"/>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p:cNvSpPr/>
          <p:nvPr/>
        </p:nvSpPr>
        <p:spPr>
          <a:xfrm>
            <a:off x="2985114" y="2619742"/>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p:cNvSpPr/>
          <p:nvPr/>
        </p:nvSpPr>
        <p:spPr>
          <a:xfrm>
            <a:off x="2257198" y="3001400"/>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p:cNvSpPr/>
          <p:nvPr/>
        </p:nvSpPr>
        <p:spPr>
          <a:xfrm>
            <a:off x="2892868" y="3002946"/>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p:cNvSpPr/>
          <p:nvPr/>
        </p:nvSpPr>
        <p:spPr>
          <a:xfrm>
            <a:off x="3082658" y="3010623"/>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p:cNvSpPr/>
          <p:nvPr/>
        </p:nvSpPr>
        <p:spPr>
          <a:xfrm>
            <a:off x="2320847" y="3936112"/>
            <a:ext cx="252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正方形/長方形 29"/>
          <p:cNvSpPr/>
          <p:nvPr/>
        </p:nvSpPr>
        <p:spPr>
          <a:xfrm>
            <a:off x="6326041" y="8338"/>
            <a:ext cx="252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p:cNvSpPr/>
          <p:nvPr/>
        </p:nvSpPr>
        <p:spPr>
          <a:xfrm>
            <a:off x="4330596" y="8338"/>
            <a:ext cx="792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p:cNvSpPr/>
          <p:nvPr/>
        </p:nvSpPr>
        <p:spPr>
          <a:xfrm>
            <a:off x="5650038" y="235581"/>
            <a:ext cx="216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p:cNvSpPr/>
          <p:nvPr/>
        </p:nvSpPr>
        <p:spPr>
          <a:xfrm>
            <a:off x="4348089" y="675363"/>
            <a:ext cx="216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p:cNvSpPr/>
          <p:nvPr/>
        </p:nvSpPr>
        <p:spPr>
          <a:xfrm>
            <a:off x="7954618" y="222047"/>
            <a:ext cx="252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p:cNvSpPr/>
          <p:nvPr/>
        </p:nvSpPr>
        <p:spPr>
          <a:xfrm>
            <a:off x="4843819" y="2745501"/>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p:cNvSpPr/>
          <p:nvPr/>
        </p:nvSpPr>
        <p:spPr>
          <a:xfrm>
            <a:off x="5479489" y="2747047"/>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p:cNvSpPr/>
          <p:nvPr/>
        </p:nvSpPr>
        <p:spPr>
          <a:xfrm>
            <a:off x="5669279" y="2754724"/>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正方形/長方形 37"/>
          <p:cNvSpPr/>
          <p:nvPr/>
        </p:nvSpPr>
        <p:spPr>
          <a:xfrm>
            <a:off x="6137314" y="2730363"/>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正方形/長方形 38"/>
          <p:cNvSpPr/>
          <p:nvPr/>
        </p:nvSpPr>
        <p:spPr>
          <a:xfrm>
            <a:off x="6772984" y="2731909"/>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正方形/長方形 39"/>
          <p:cNvSpPr/>
          <p:nvPr/>
        </p:nvSpPr>
        <p:spPr>
          <a:xfrm>
            <a:off x="6954065" y="2748295"/>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1" name="正方形/長方形 40"/>
          <p:cNvSpPr/>
          <p:nvPr/>
        </p:nvSpPr>
        <p:spPr>
          <a:xfrm>
            <a:off x="6169879" y="3704445"/>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正方形/長方形 41"/>
          <p:cNvSpPr/>
          <p:nvPr/>
        </p:nvSpPr>
        <p:spPr>
          <a:xfrm>
            <a:off x="6805549" y="3705991"/>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正方形/長方形 42"/>
          <p:cNvSpPr/>
          <p:nvPr/>
        </p:nvSpPr>
        <p:spPr>
          <a:xfrm>
            <a:off x="6988989" y="3720018"/>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正方形/長方形 43"/>
          <p:cNvSpPr/>
          <p:nvPr/>
        </p:nvSpPr>
        <p:spPr>
          <a:xfrm>
            <a:off x="5014200" y="3704445"/>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正方形/長方形 44"/>
          <p:cNvSpPr/>
          <p:nvPr/>
        </p:nvSpPr>
        <p:spPr>
          <a:xfrm>
            <a:off x="5649870" y="3705991"/>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正方形/長方形 45"/>
          <p:cNvSpPr/>
          <p:nvPr/>
        </p:nvSpPr>
        <p:spPr>
          <a:xfrm>
            <a:off x="5833310" y="3720018"/>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正方形/長方形 46"/>
          <p:cNvSpPr/>
          <p:nvPr/>
        </p:nvSpPr>
        <p:spPr>
          <a:xfrm>
            <a:off x="5609990" y="3533573"/>
            <a:ext cx="36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正方形/長方形 47"/>
          <p:cNvSpPr/>
          <p:nvPr/>
        </p:nvSpPr>
        <p:spPr>
          <a:xfrm>
            <a:off x="6217174" y="3535119"/>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正方形/長方形 48"/>
          <p:cNvSpPr/>
          <p:nvPr/>
        </p:nvSpPr>
        <p:spPr>
          <a:xfrm>
            <a:off x="6394264" y="3542796"/>
            <a:ext cx="54000" cy="648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正方形/長方形 52"/>
          <p:cNvSpPr/>
          <p:nvPr/>
        </p:nvSpPr>
        <p:spPr>
          <a:xfrm>
            <a:off x="4703843" y="4753596"/>
            <a:ext cx="738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54" name="正方形/長方形 53"/>
          <p:cNvSpPr/>
          <p:nvPr/>
        </p:nvSpPr>
        <p:spPr>
          <a:xfrm>
            <a:off x="7643863" y="4077483"/>
            <a:ext cx="2268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正方形/長方形 54"/>
          <p:cNvSpPr/>
          <p:nvPr/>
        </p:nvSpPr>
        <p:spPr>
          <a:xfrm>
            <a:off x="4550555" y="4076394"/>
            <a:ext cx="216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正方形/長方形 55"/>
          <p:cNvSpPr/>
          <p:nvPr/>
        </p:nvSpPr>
        <p:spPr>
          <a:xfrm>
            <a:off x="5127690" y="4076394"/>
            <a:ext cx="2268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7" name="正方形/長方形 56"/>
          <p:cNvSpPr/>
          <p:nvPr/>
        </p:nvSpPr>
        <p:spPr>
          <a:xfrm>
            <a:off x="7746043" y="1123377"/>
            <a:ext cx="108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正方形/長方形 57"/>
          <p:cNvSpPr/>
          <p:nvPr/>
        </p:nvSpPr>
        <p:spPr>
          <a:xfrm>
            <a:off x="8206618" y="1123377"/>
            <a:ext cx="108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9" name="正方形/長方形 58"/>
          <p:cNvSpPr/>
          <p:nvPr/>
        </p:nvSpPr>
        <p:spPr>
          <a:xfrm>
            <a:off x="4232469" y="1360710"/>
            <a:ext cx="108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正方形/長方形 60"/>
          <p:cNvSpPr/>
          <p:nvPr/>
        </p:nvSpPr>
        <p:spPr>
          <a:xfrm>
            <a:off x="6351883" y="3001575"/>
            <a:ext cx="216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3" name="正方形/長方形 62"/>
          <p:cNvSpPr/>
          <p:nvPr/>
        </p:nvSpPr>
        <p:spPr>
          <a:xfrm>
            <a:off x="5873607" y="1123376"/>
            <a:ext cx="216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正方形/長方形 63"/>
          <p:cNvSpPr/>
          <p:nvPr/>
        </p:nvSpPr>
        <p:spPr>
          <a:xfrm>
            <a:off x="5269633" y="2371557"/>
            <a:ext cx="234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正方形/長方形 64"/>
          <p:cNvSpPr/>
          <p:nvPr/>
        </p:nvSpPr>
        <p:spPr>
          <a:xfrm>
            <a:off x="6557072" y="2365581"/>
            <a:ext cx="234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正方形/長方形 65"/>
          <p:cNvSpPr/>
          <p:nvPr/>
        </p:nvSpPr>
        <p:spPr>
          <a:xfrm>
            <a:off x="6459883" y="1573058"/>
            <a:ext cx="234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7" name="正方形/長方形 66"/>
          <p:cNvSpPr/>
          <p:nvPr/>
        </p:nvSpPr>
        <p:spPr>
          <a:xfrm>
            <a:off x="7185066" y="1573058"/>
            <a:ext cx="108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正方形/長方形 67"/>
          <p:cNvSpPr/>
          <p:nvPr/>
        </p:nvSpPr>
        <p:spPr>
          <a:xfrm>
            <a:off x="6330804" y="1810502"/>
            <a:ext cx="108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9" name="図 68"/>
          <p:cNvPicPr>
            <a:picLocks noChangeAspect="1"/>
          </p:cNvPicPr>
          <p:nvPr/>
        </p:nvPicPr>
        <p:blipFill rotWithShape="1">
          <a:blip r:embed="rId14">
            <a:extLst>
              <a:ext uri="{BEBA8EAE-BF5A-486C-A8C5-ECC9F3942E4B}">
                <a14:imgProps xmlns:a14="http://schemas.microsoft.com/office/drawing/2010/main">
                  <a14:imgLayer r:embed="rId15">
                    <a14:imgEffect>
                      <a14:sharpenSoften amount="50000"/>
                    </a14:imgEffect>
                    <a14:imgEffect>
                      <a14:brightnessContrast contrast="40000"/>
                    </a14:imgEffect>
                  </a14:imgLayer>
                </a14:imgProps>
              </a:ext>
            </a:extLst>
          </a:blip>
          <a:srcRect l="10041" t="1" r="9462" b="70528"/>
          <a:stretch/>
        </p:blipFill>
        <p:spPr>
          <a:xfrm>
            <a:off x="6146023" y="5636277"/>
            <a:ext cx="2143779" cy="1182727"/>
          </a:xfrm>
          <a:prstGeom prst="rect">
            <a:avLst/>
          </a:prstGeom>
          <a:ln>
            <a:solidFill>
              <a:srgbClr val="C00000"/>
            </a:solidFill>
          </a:ln>
        </p:spPr>
      </p:pic>
      <p:sp>
        <p:nvSpPr>
          <p:cNvPr id="70" name="フリーフォーム 69"/>
          <p:cNvSpPr/>
          <p:nvPr/>
        </p:nvSpPr>
        <p:spPr>
          <a:xfrm>
            <a:off x="5782491" y="1497874"/>
            <a:ext cx="2603863" cy="4145280"/>
          </a:xfrm>
          <a:custGeom>
            <a:avLst/>
            <a:gdLst>
              <a:gd name="connsiteX0" fmla="*/ 2508069 w 2603863"/>
              <a:gd name="connsiteY0" fmla="*/ 4145280 h 4145280"/>
              <a:gd name="connsiteX1" fmla="*/ 2577738 w 2603863"/>
              <a:gd name="connsiteY1" fmla="*/ 4032069 h 4145280"/>
              <a:gd name="connsiteX2" fmla="*/ 2603863 w 2603863"/>
              <a:gd name="connsiteY2" fmla="*/ 0 h 4145280"/>
              <a:gd name="connsiteX3" fmla="*/ 0 w 2603863"/>
              <a:gd name="connsiteY3" fmla="*/ 8709 h 4145280"/>
            </a:gdLst>
            <a:ahLst/>
            <a:cxnLst>
              <a:cxn ang="0">
                <a:pos x="connsiteX0" y="connsiteY0"/>
              </a:cxn>
              <a:cxn ang="0">
                <a:pos x="connsiteX1" y="connsiteY1"/>
              </a:cxn>
              <a:cxn ang="0">
                <a:pos x="connsiteX2" y="connsiteY2"/>
              </a:cxn>
              <a:cxn ang="0">
                <a:pos x="connsiteX3" y="connsiteY3"/>
              </a:cxn>
            </a:cxnLst>
            <a:rect l="l" t="t" r="r" b="b"/>
            <a:pathLst>
              <a:path w="2603863" h="4145280">
                <a:moveTo>
                  <a:pt x="2508069" y="4145280"/>
                </a:moveTo>
                <a:lnTo>
                  <a:pt x="2577738" y="4032069"/>
                </a:lnTo>
                <a:lnTo>
                  <a:pt x="2603863" y="0"/>
                </a:lnTo>
                <a:lnTo>
                  <a:pt x="0" y="8709"/>
                </a:lnTo>
              </a:path>
            </a:pathLst>
          </a:custGeom>
          <a:noFill/>
          <a:ln w="63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2866658" y="1105957"/>
            <a:ext cx="576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2" name="正方形/長方形 71"/>
          <p:cNvSpPr/>
          <p:nvPr/>
        </p:nvSpPr>
        <p:spPr>
          <a:xfrm>
            <a:off x="749647" y="1099421"/>
            <a:ext cx="234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3" name="正方形/長方形 72"/>
          <p:cNvSpPr/>
          <p:nvPr/>
        </p:nvSpPr>
        <p:spPr>
          <a:xfrm>
            <a:off x="4785875" y="4968437"/>
            <a:ext cx="360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74" name="正方形/長方形 73"/>
          <p:cNvSpPr/>
          <p:nvPr/>
        </p:nvSpPr>
        <p:spPr>
          <a:xfrm>
            <a:off x="6342236" y="5201611"/>
            <a:ext cx="252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75" name="正方形/長方形 74"/>
          <p:cNvSpPr/>
          <p:nvPr/>
        </p:nvSpPr>
        <p:spPr>
          <a:xfrm>
            <a:off x="7548043" y="4302489"/>
            <a:ext cx="324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76" name="正方形/長方形 75"/>
          <p:cNvSpPr/>
          <p:nvPr/>
        </p:nvSpPr>
        <p:spPr>
          <a:xfrm>
            <a:off x="5606763" y="4312229"/>
            <a:ext cx="252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cxnSp>
        <p:nvCxnSpPr>
          <p:cNvPr id="78" name="直線矢印コネクタ 77"/>
          <p:cNvCxnSpPr/>
          <p:nvPr/>
        </p:nvCxnSpPr>
        <p:spPr>
          <a:xfrm>
            <a:off x="5858763" y="4421561"/>
            <a:ext cx="2011900" cy="366871"/>
          </a:xfrm>
          <a:prstGeom prst="straightConnector1">
            <a:avLst/>
          </a:prstGeom>
          <a:ln w="31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9" name="テキスト ボックス 78"/>
          <p:cNvSpPr txBox="1"/>
          <p:nvPr/>
        </p:nvSpPr>
        <p:spPr>
          <a:xfrm>
            <a:off x="5085588" y="3197586"/>
            <a:ext cx="611638" cy="215444"/>
          </a:xfrm>
          <a:prstGeom prst="rect">
            <a:avLst/>
          </a:prstGeom>
          <a:noFill/>
          <a:ln>
            <a:solidFill>
              <a:srgbClr val="C00000"/>
            </a:solidFill>
          </a:ln>
        </p:spPr>
        <p:txBody>
          <a:bodyPr wrap="square" rtlCol="0">
            <a:spAutoFit/>
          </a:bodyPr>
          <a:lstStyle/>
          <a:p>
            <a:pPr algn="ctr"/>
            <a:r>
              <a:rPr lang="ja-JP" altLang="en-US" sz="800" dirty="0" smtClean="0"/>
              <a:t>事前確率</a:t>
            </a:r>
            <a:endParaRPr kumimoji="1" lang="ja-JP" altLang="en-US" sz="800" dirty="0"/>
          </a:p>
        </p:txBody>
      </p:sp>
      <p:cxnSp>
        <p:nvCxnSpPr>
          <p:cNvPr id="83" name="直線矢印コネクタ 82"/>
          <p:cNvCxnSpPr/>
          <p:nvPr/>
        </p:nvCxnSpPr>
        <p:spPr>
          <a:xfrm>
            <a:off x="5408422" y="3425851"/>
            <a:ext cx="124859" cy="10772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p:cNvSpPr txBox="1"/>
          <p:nvPr/>
        </p:nvSpPr>
        <p:spPr>
          <a:xfrm>
            <a:off x="5998976" y="3183544"/>
            <a:ext cx="412541" cy="215444"/>
          </a:xfrm>
          <a:prstGeom prst="rect">
            <a:avLst/>
          </a:prstGeom>
          <a:noFill/>
          <a:ln>
            <a:solidFill>
              <a:srgbClr val="C00000"/>
            </a:solidFill>
          </a:ln>
        </p:spPr>
        <p:txBody>
          <a:bodyPr wrap="square" rtlCol="0">
            <a:spAutoFit/>
          </a:bodyPr>
          <a:lstStyle/>
          <a:p>
            <a:pPr algn="ctr"/>
            <a:r>
              <a:rPr kumimoji="1" lang="ja-JP" altLang="en-US" sz="800" dirty="0" smtClean="0"/>
              <a:t>尤度</a:t>
            </a:r>
            <a:endParaRPr kumimoji="1" lang="ja-JP" altLang="en-US" sz="800" dirty="0"/>
          </a:p>
        </p:txBody>
      </p:sp>
      <p:cxnSp>
        <p:nvCxnSpPr>
          <p:cNvPr id="86" name="直線矢印コネクタ 85"/>
          <p:cNvCxnSpPr>
            <a:stCxn id="85" idx="1"/>
          </p:cNvCxnSpPr>
          <p:nvPr/>
        </p:nvCxnSpPr>
        <p:spPr>
          <a:xfrm flipH="1">
            <a:off x="5774386" y="3291266"/>
            <a:ext cx="224590" cy="16828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0" name="正方形/長方形 89"/>
          <p:cNvSpPr/>
          <p:nvPr/>
        </p:nvSpPr>
        <p:spPr>
          <a:xfrm>
            <a:off x="11693653" y="445535"/>
            <a:ext cx="252000" cy="148991"/>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91" name="正方形/長方形 90"/>
          <p:cNvSpPr/>
          <p:nvPr/>
        </p:nvSpPr>
        <p:spPr>
          <a:xfrm>
            <a:off x="4549871" y="2313719"/>
            <a:ext cx="1153561" cy="27859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p:cNvSpPr txBox="1"/>
          <p:nvPr/>
        </p:nvSpPr>
        <p:spPr>
          <a:xfrm>
            <a:off x="7313004" y="2204454"/>
            <a:ext cx="611638" cy="215444"/>
          </a:xfrm>
          <a:prstGeom prst="rect">
            <a:avLst/>
          </a:prstGeom>
          <a:noFill/>
          <a:ln>
            <a:solidFill>
              <a:srgbClr val="C00000"/>
            </a:solidFill>
          </a:ln>
        </p:spPr>
        <p:txBody>
          <a:bodyPr wrap="square" rtlCol="0">
            <a:spAutoFit/>
          </a:bodyPr>
          <a:lstStyle/>
          <a:p>
            <a:pPr algn="ctr"/>
            <a:r>
              <a:rPr lang="ja-JP" altLang="en-US" sz="800" dirty="0" smtClean="0"/>
              <a:t>事後確率</a:t>
            </a:r>
            <a:endParaRPr kumimoji="1" lang="ja-JP" altLang="en-US" sz="800" dirty="0"/>
          </a:p>
        </p:txBody>
      </p:sp>
      <p:sp>
        <p:nvSpPr>
          <p:cNvPr id="93" name="正方形/長方形 92"/>
          <p:cNvSpPr/>
          <p:nvPr/>
        </p:nvSpPr>
        <p:spPr>
          <a:xfrm>
            <a:off x="5827504" y="2318730"/>
            <a:ext cx="1153561" cy="27859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リーフォーム 93"/>
          <p:cNvSpPr/>
          <p:nvPr/>
        </p:nvSpPr>
        <p:spPr>
          <a:xfrm>
            <a:off x="5677989" y="2246811"/>
            <a:ext cx="1637211" cy="52252"/>
          </a:xfrm>
          <a:custGeom>
            <a:avLst/>
            <a:gdLst>
              <a:gd name="connsiteX0" fmla="*/ 1637211 w 1637211"/>
              <a:gd name="connsiteY0" fmla="*/ 0 h 52252"/>
              <a:gd name="connsiteX1" fmla="*/ 78377 w 1637211"/>
              <a:gd name="connsiteY1" fmla="*/ 0 h 52252"/>
              <a:gd name="connsiteX2" fmla="*/ 0 w 1637211"/>
              <a:gd name="connsiteY2" fmla="*/ 52252 h 52252"/>
            </a:gdLst>
            <a:ahLst/>
            <a:cxnLst>
              <a:cxn ang="0">
                <a:pos x="connsiteX0" y="connsiteY0"/>
              </a:cxn>
              <a:cxn ang="0">
                <a:pos x="connsiteX1" y="connsiteY1"/>
              </a:cxn>
              <a:cxn ang="0">
                <a:pos x="connsiteX2" y="connsiteY2"/>
              </a:cxn>
            </a:cxnLst>
            <a:rect l="l" t="t" r="r" b="b"/>
            <a:pathLst>
              <a:path w="1637211" h="52252">
                <a:moveTo>
                  <a:pt x="1637211" y="0"/>
                </a:moveTo>
                <a:lnTo>
                  <a:pt x="78377" y="0"/>
                </a:lnTo>
                <a:lnTo>
                  <a:pt x="0" y="52252"/>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6" name="直線矢印コネクタ 95"/>
          <p:cNvCxnSpPr>
            <a:endCxn id="93" idx="3"/>
          </p:cNvCxnSpPr>
          <p:nvPr/>
        </p:nvCxnSpPr>
        <p:spPr>
          <a:xfrm flipH="1">
            <a:off x="6981065" y="2313719"/>
            <a:ext cx="329798" cy="14430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866647" y="6000072"/>
            <a:ext cx="1841720" cy="215444"/>
          </a:xfrm>
          <a:prstGeom prst="rect">
            <a:avLst/>
          </a:prstGeom>
          <a:noFill/>
          <a:ln>
            <a:solidFill>
              <a:srgbClr val="C00000"/>
            </a:solidFill>
          </a:ln>
        </p:spPr>
        <p:txBody>
          <a:bodyPr wrap="square" rtlCol="0">
            <a:spAutoFit/>
          </a:bodyPr>
          <a:lstStyle/>
          <a:p>
            <a:pPr algn="ctr"/>
            <a:r>
              <a:rPr kumimoji="1" lang="en-US" altLang="ja-JP" sz="800" dirty="0" smtClean="0"/>
              <a:t>ln</a:t>
            </a:r>
            <a:r>
              <a:rPr kumimoji="1" lang="ja-JP" altLang="en-US" sz="800" dirty="0" smtClean="0"/>
              <a:t>の中に複数の正規分布が入っている</a:t>
            </a:r>
            <a:endParaRPr kumimoji="1" lang="ja-JP" altLang="en-US" sz="800" dirty="0"/>
          </a:p>
        </p:txBody>
      </p:sp>
      <p:sp>
        <p:nvSpPr>
          <p:cNvPr id="100" name="フリーフォーム 99"/>
          <p:cNvSpPr/>
          <p:nvPr/>
        </p:nvSpPr>
        <p:spPr>
          <a:xfrm>
            <a:off x="4206242" y="1045029"/>
            <a:ext cx="6804000" cy="26125"/>
          </a:xfrm>
          <a:custGeom>
            <a:avLst/>
            <a:gdLst>
              <a:gd name="connsiteX0" fmla="*/ 0 w 6818812"/>
              <a:gd name="connsiteY0" fmla="*/ 0 h 26125"/>
              <a:gd name="connsiteX1" fmla="*/ 6723017 w 6818812"/>
              <a:gd name="connsiteY1" fmla="*/ 26125 h 26125"/>
              <a:gd name="connsiteX2" fmla="*/ 6818812 w 6818812"/>
              <a:gd name="connsiteY2" fmla="*/ 0 h 26125"/>
            </a:gdLst>
            <a:ahLst/>
            <a:cxnLst>
              <a:cxn ang="0">
                <a:pos x="connsiteX0" y="connsiteY0"/>
              </a:cxn>
              <a:cxn ang="0">
                <a:pos x="connsiteX1" y="connsiteY1"/>
              </a:cxn>
              <a:cxn ang="0">
                <a:pos x="connsiteX2" y="connsiteY2"/>
              </a:cxn>
            </a:cxnLst>
            <a:rect l="l" t="t" r="r" b="b"/>
            <a:pathLst>
              <a:path w="6818812" h="26125">
                <a:moveTo>
                  <a:pt x="0" y="0"/>
                </a:moveTo>
                <a:lnTo>
                  <a:pt x="6723017" y="26125"/>
                </a:lnTo>
                <a:lnTo>
                  <a:pt x="6818812" y="0"/>
                </a:lnTo>
              </a:path>
            </a:pathLst>
          </a:custGeom>
          <a:noFill/>
          <a:ln w="63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1" name="図 100"/>
          <p:cNvPicPr>
            <a:picLocks noChangeAspect="1"/>
          </p:cNvPicPr>
          <p:nvPr/>
        </p:nvPicPr>
        <p:blipFill>
          <a:blip r:embed="rId16"/>
          <a:stretch>
            <a:fillRect/>
          </a:stretch>
        </p:blipFill>
        <p:spPr>
          <a:xfrm>
            <a:off x="78449" y="6315713"/>
            <a:ext cx="3767639" cy="355597"/>
          </a:xfrm>
          <a:prstGeom prst="rect">
            <a:avLst/>
          </a:prstGeom>
          <a:ln>
            <a:solidFill>
              <a:srgbClr val="C00000"/>
            </a:solidFill>
          </a:ln>
        </p:spPr>
      </p:pic>
      <p:sp>
        <p:nvSpPr>
          <p:cNvPr id="102" name="フリーフォーム 101"/>
          <p:cNvSpPr/>
          <p:nvPr/>
        </p:nvSpPr>
        <p:spPr>
          <a:xfrm>
            <a:off x="3962400" y="1045030"/>
            <a:ext cx="235131" cy="1965594"/>
          </a:xfrm>
          <a:custGeom>
            <a:avLst/>
            <a:gdLst>
              <a:gd name="connsiteX0" fmla="*/ 235131 w 235131"/>
              <a:gd name="connsiteY0" fmla="*/ 0 h 2011680"/>
              <a:gd name="connsiteX1" fmla="*/ 235131 w 235131"/>
              <a:gd name="connsiteY1" fmla="*/ 2011680 h 2011680"/>
              <a:gd name="connsiteX2" fmla="*/ 0 w 235131"/>
              <a:gd name="connsiteY2" fmla="*/ 2011680 h 2011680"/>
            </a:gdLst>
            <a:ahLst/>
            <a:cxnLst>
              <a:cxn ang="0">
                <a:pos x="connsiteX0" y="connsiteY0"/>
              </a:cxn>
              <a:cxn ang="0">
                <a:pos x="connsiteX1" y="connsiteY1"/>
              </a:cxn>
              <a:cxn ang="0">
                <a:pos x="connsiteX2" y="connsiteY2"/>
              </a:cxn>
            </a:cxnLst>
            <a:rect l="l" t="t" r="r" b="b"/>
            <a:pathLst>
              <a:path w="235131" h="2011680">
                <a:moveTo>
                  <a:pt x="235131" y="0"/>
                </a:moveTo>
                <a:lnTo>
                  <a:pt x="235131" y="2011680"/>
                </a:lnTo>
                <a:lnTo>
                  <a:pt x="0" y="2011680"/>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テキスト ボックス 102"/>
          <p:cNvSpPr txBox="1"/>
          <p:nvPr/>
        </p:nvSpPr>
        <p:spPr>
          <a:xfrm>
            <a:off x="10937264" y="1032297"/>
            <a:ext cx="792810" cy="246221"/>
          </a:xfrm>
          <a:prstGeom prst="rect">
            <a:avLst/>
          </a:prstGeom>
          <a:noFill/>
        </p:spPr>
        <p:txBody>
          <a:bodyPr wrap="square" rtlCol="0">
            <a:spAutoFit/>
          </a:bodyPr>
          <a:lstStyle/>
          <a:p>
            <a:r>
              <a:rPr kumimoji="1" lang="en-US" altLang="ja-JP" sz="1000" dirty="0" smtClean="0"/>
              <a:t>(3.18)</a:t>
            </a:r>
            <a:r>
              <a:rPr kumimoji="1" lang="ja-JP" altLang="en-US" sz="1000" dirty="0" smtClean="0"/>
              <a:t>では</a:t>
            </a:r>
            <a:r>
              <a:rPr kumimoji="1" lang="en-US" altLang="ja-JP" sz="1000" dirty="0" smtClean="0"/>
              <a:t>?</a:t>
            </a:r>
            <a:endParaRPr kumimoji="1" lang="ja-JP" altLang="en-US" sz="1000" dirty="0"/>
          </a:p>
        </p:txBody>
      </p:sp>
      <p:sp>
        <p:nvSpPr>
          <p:cNvPr id="104" name="テキスト ボックス 103"/>
          <p:cNvSpPr txBox="1"/>
          <p:nvPr/>
        </p:nvSpPr>
        <p:spPr>
          <a:xfrm>
            <a:off x="11342378" y="1624533"/>
            <a:ext cx="1163131" cy="400110"/>
          </a:xfrm>
          <a:prstGeom prst="rect">
            <a:avLst/>
          </a:prstGeom>
          <a:noFill/>
        </p:spPr>
        <p:txBody>
          <a:bodyPr wrap="square" rtlCol="0">
            <a:spAutoFit/>
          </a:bodyPr>
          <a:lstStyle/>
          <a:p>
            <a:r>
              <a:rPr lang="ja-JP" altLang="en-US" sz="1000" dirty="0"/>
              <a:t>余計</a:t>
            </a:r>
            <a:r>
              <a:rPr lang="ja-JP" altLang="en-US" sz="1000" dirty="0" smtClean="0"/>
              <a:t>な項は払って消している</a:t>
            </a:r>
            <a:endParaRPr kumimoji="1" lang="ja-JP" altLang="en-US" sz="1000" dirty="0"/>
          </a:p>
        </p:txBody>
      </p:sp>
      <p:sp>
        <p:nvSpPr>
          <p:cNvPr id="105" name="右中かっこ 104"/>
          <p:cNvSpPr/>
          <p:nvPr/>
        </p:nvSpPr>
        <p:spPr>
          <a:xfrm>
            <a:off x="11275967" y="1360710"/>
            <a:ext cx="66411" cy="886101"/>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6" name="正方形/長方形 105"/>
          <p:cNvSpPr/>
          <p:nvPr/>
        </p:nvSpPr>
        <p:spPr>
          <a:xfrm>
            <a:off x="9227820" y="2655866"/>
            <a:ext cx="216000" cy="216000"/>
          </a:xfrm>
          <a:prstGeom prst="rect">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09" name="正方形/長方形 108"/>
          <p:cNvSpPr/>
          <p:nvPr/>
        </p:nvSpPr>
        <p:spPr>
          <a:xfrm>
            <a:off x="9344529" y="3087221"/>
            <a:ext cx="252000" cy="216000"/>
          </a:xfrm>
          <a:prstGeom prst="rect">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0" name="正方形/長方形 109"/>
          <p:cNvSpPr/>
          <p:nvPr/>
        </p:nvSpPr>
        <p:spPr>
          <a:xfrm>
            <a:off x="10840377" y="3087221"/>
            <a:ext cx="252000" cy="216000"/>
          </a:xfrm>
          <a:prstGeom prst="rect">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1" name="正方形/長方形 110"/>
          <p:cNvSpPr/>
          <p:nvPr/>
        </p:nvSpPr>
        <p:spPr>
          <a:xfrm>
            <a:off x="10509803" y="2669028"/>
            <a:ext cx="216000" cy="216000"/>
          </a:xfrm>
          <a:prstGeom prst="rect">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2" name="正方形/長方形 111"/>
          <p:cNvSpPr/>
          <p:nvPr/>
        </p:nvSpPr>
        <p:spPr>
          <a:xfrm>
            <a:off x="9448415" y="2655544"/>
            <a:ext cx="216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3" name="正方形/長方形 112"/>
          <p:cNvSpPr/>
          <p:nvPr/>
        </p:nvSpPr>
        <p:spPr>
          <a:xfrm>
            <a:off x="10741668" y="2669028"/>
            <a:ext cx="648000" cy="216000"/>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114" name="正方形/長方形 113"/>
          <p:cNvSpPr/>
          <p:nvPr/>
        </p:nvSpPr>
        <p:spPr>
          <a:xfrm>
            <a:off x="1368265" y="2524704"/>
            <a:ext cx="504000" cy="1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正方形/長方形 114"/>
          <p:cNvSpPr/>
          <p:nvPr/>
        </p:nvSpPr>
        <p:spPr>
          <a:xfrm>
            <a:off x="1452083" y="2917929"/>
            <a:ext cx="504000" cy="1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p:cNvSpPr/>
          <p:nvPr/>
        </p:nvSpPr>
        <p:spPr>
          <a:xfrm>
            <a:off x="9687607" y="1483526"/>
            <a:ext cx="216000" cy="1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p:cNvSpPr/>
          <p:nvPr/>
        </p:nvSpPr>
        <p:spPr>
          <a:xfrm>
            <a:off x="9809409" y="1835934"/>
            <a:ext cx="216000" cy="1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フリーフォーム 117"/>
          <p:cNvSpPr/>
          <p:nvPr/>
        </p:nvSpPr>
        <p:spPr>
          <a:xfrm>
            <a:off x="1854926" y="1673947"/>
            <a:ext cx="7907383" cy="851539"/>
          </a:xfrm>
          <a:custGeom>
            <a:avLst/>
            <a:gdLst>
              <a:gd name="connsiteX0" fmla="*/ 0 w 7907383"/>
              <a:gd name="connsiteY0" fmla="*/ 844732 h 844732"/>
              <a:gd name="connsiteX1" fmla="*/ 0 w 7907383"/>
              <a:gd name="connsiteY1" fmla="*/ 470263 h 844732"/>
              <a:gd name="connsiteX2" fmla="*/ 6836228 w 7907383"/>
              <a:gd name="connsiteY2" fmla="*/ 487680 h 844732"/>
              <a:gd name="connsiteX3" fmla="*/ 6836228 w 7907383"/>
              <a:gd name="connsiteY3" fmla="*/ 139337 h 844732"/>
              <a:gd name="connsiteX4" fmla="*/ 7907383 w 7907383"/>
              <a:gd name="connsiteY4" fmla="*/ 139337 h 844732"/>
              <a:gd name="connsiteX5" fmla="*/ 7898674 w 7907383"/>
              <a:gd name="connsiteY5" fmla="*/ 0 h 84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07383" h="844732">
                <a:moveTo>
                  <a:pt x="0" y="844732"/>
                </a:moveTo>
                <a:lnTo>
                  <a:pt x="0" y="470263"/>
                </a:lnTo>
                <a:lnTo>
                  <a:pt x="6836228" y="487680"/>
                </a:lnTo>
                <a:lnTo>
                  <a:pt x="6836228" y="139337"/>
                </a:lnTo>
                <a:lnTo>
                  <a:pt x="7907383" y="139337"/>
                </a:lnTo>
                <a:lnTo>
                  <a:pt x="7898674" y="0"/>
                </a:ln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0" name="直線矢印コネクタ 119"/>
          <p:cNvCxnSpPr>
            <a:stCxn id="118" idx="4"/>
            <a:endCxn id="117" idx="1"/>
          </p:cNvCxnSpPr>
          <p:nvPr/>
        </p:nvCxnSpPr>
        <p:spPr>
          <a:xfrm>
            <a:off x="9762309" y="1814407"/>
            <a:ext cx="47100" cy="111527"/>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21" name="フリーフォーム 120"/>
          <p:cNvSpPr/>
          <p:nvPr/>
        </p:nvSpPr>
        <p:spPr>
          <a:xfrm>
            <a:off x="1924594" y="2159726"/>
            <a:ext cx="1611086" cy="757645"/>
          </a:xfrm>
          <a:custGeom>
            <a:avLst/>
            <a:gdLst>
              <a:gd name="connsiteX0" fmla="*/ 0 w 1611086"/>
              <a:gd name="connsiteY0" fmla="*/ 757645 h 757645"/>
              <a:gd name="connsiteX1" fmla="*/ 0 w 1611086"/>
              <a:gd name="connsiteY1" fmla="*/ 644434 h 757645"/>
              <a:gd name="connsiteX2" fmla="*/ 1611086 w 1611086"/>
              <a:gd name="connsiteY2" fmla="*/ 644434 h 757645"/>
              <a:gd name="connsiteX3" fmla="*/ 1611086 w 1611086"/>
              <a:gd name="connsiteY3" fmla="*/ 0 h 757645"/>
            </a:gdLst>
            <a:ahLst/>
            <a:cxnLst>
              <a:cxn ang="0">
                <a:pos x="connsiteX0" y="connsiteY0"/>
              </a:cxn>
              <a:cxn ang="0">
                <a:pos x="connsiteX1" y="connsiteY1"/>
              </a:cxn>
              <a:cxn ang="0">
                <a:pos x="connsiteX2" y="connsiteY2"/>
              </a:cxn>
              <a:cxn ang="0">
                <a:pos x="connsiteX3" y="connsiteY3"/>
              </a:cxn>
            </a:cxnLst>
            <a:rect l="l" t="t" r="r" b="b"/>
            <a:pathLst>
              <a:path w="1611086" h="757645">
                <a:moveTo>
                  <a:pt x="0" y="757645"/>
                </a:moveTo>
                <a:lnTo>
                  <a:pt x="0" y="644434"/>
                </a:lnTo>
                <a:lnTo>
                  <a:pt x="1611086" y="644434"/>
                </a:lnTo>
                <a:lnTo>
                  <a:pt x="1611086"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正方形/長方形 121"/>
          <p:cNvSpPr/>
          <p:nvPr/>
        </p:nvSpPr>
        <p:spPr>
          <a:xfrm>
            <a:off x="9391575" y="4745973"/>
            <a:ext cx="252000" cy="216000"/>
          </a:xfrm>
          <a:prstGeom prst="rect">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smtClean="0"/>
          </a:p>
          <a:p>
            <a:pPr algn="ctr"/>
            <a:endParaRPr kumimoji="1" lang="ja-JP" altLang="en-US" dirty="0"/>
          </a:p>
        </p:txBody>
      </p:sp>
      <p:sp>
        <p:nvSpPr>
          <p:cNvPr id="2" name="テキスト ボックス 1"/>
          <p:cNvSpPr txBox="1"/>
          <p:nvPr/>
        </p:nvSpPr>
        <p:spPr>
          <a:xfrm>
            <a:off x="7401865" y="1972193"/>
            <a:ext cx="1069035" cy="230832"/>
          </a:xfrm>
          <a:prstGeom prst="rect">
            <a:avLst/>
          </a:prstGeom>
          <a:noFill/>
        </p:spPr>
        <p:txBody>
          <a:bodyPr wrap="square" rtlCol="0">
            <a:spAutoFit/>
          </a:bodyPr>
          <a:lstStyle/>
          <a:p>
            <a:r>
              <a:rPr kumimoji="1" lang="ja-JP" altLang="en-US" sz="900" dirty="0" smtClean="0">
                <a:solidFill>
                  <a:schemeClr val="accent5"/>
                </a:solidFill>
              </a:rPr>
              <a:t>期待値に置き換え</a:t>
            </a:r>
            <a:endParaRPr kumimoji="1" lang="ja-JP" altLang="en-US" sz="900" dirty="0">
              <a:solidFill>
                <a:schemeClr val="accent5"/>
              </a:solidFill>
            </a:endParaRPr>
          </a:p>
        </p:txBody>
      </p:sp>
      <p:sp>
        <p:nvSpPr>
          <p:cNvPr id="107" name="正方形/長方形 106"/>
          <p:cNvSpPr/>
          <p:nvPr/>
        </p:nvSpPr>
        <p:spPr>
          <a:xfrm>
            <a:off x="9270875" y="872940"/>
            <a:ext cx="216000" cy="1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p:cNvSpPr/>
          <p:nvPr/>
        </p:nvSpPr>
        <p:spPr>
          <a:xfrm>
            <a:off x="8874743" y="873360"/>
            <a:ext cx="216000" cy="1800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9185343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3765</TotalTime>
  <Words>602</Words>
  <Application>Microsoft Office PowerPoint</Application>
  <PresentationFormat>ワイド画面</PresentationFormat>
  <Paragraphs>212</Paragraphs>
  <Slides>42</Slides>
  <Notes>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42</vt:i4>
      </vt:variant>
    </vt:vector>
  </HeadingPairs>
  <TitlesOfParts>
    <vt:vector size="49" baseType="lpstr">
      <vt:lpstr>ＭＳ Ｐゴシック</vt:lpstr>
      <vt:lpstr>Arial</vt:lpstr>
      <vt:lpstr>Calibri</vt:lpstr>
      <vt:lpstr>Calibri Light</vt:lpstr>
      <vt:lpstr>Cambria Math</vt:lpstr>
      <vt:lpstr>Times New Roman</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森田 賢</dc:creator>
  <cp:lastModifiedBy>morita</cp:lastModifiedBy>
  <cp:revision>1063</cp:revision>
  <dcterms:created xsi:type="dcterms:W3CDTF">2016-02-18T00:11:37Z</dcterms:created>
  <dcterms:modified xsi:type="dcterms:W3CDTF">2016-02-21T06:43:27Z</dcterms:modified>
</cp:coreProperties>
</file>